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7" r:id="rId5"/>
    <p:sldId id="267" r:id="rId6"/>
    <p:sldId id="304" r:id="rId7"/>
    <p:sldId id="261" r:id="rId8"/>
    <p:sldId id="298" r:id="rId9"/>
    <p:sldId id="293" r:id="rId10"/>
    <p:sldId id="268" r:id="rId11"/>
    <p:sldId id="287" r:id="rId12"/>
    <p:sldId id="276" r:id="rId13"/>
    <p:sldId id="300" r:id="rId14"/>
    <p:sldId id="299" r:id="rId15"/>
    <p:sldId id="289" r:id="rId16"/>
    <p:sldId id="288" r:id="rId17"/>
    <p:sldId id="282" r:id="rId18"/>
    <p:sldId id="271" r:id="rId19"/>
    <p:sldId id="265" r:id="rId20"/>
    <p:sldId id="305" r:id="rId21"/>
    <p:sldId id="264" r:id="rId22"/>
    <p:sldId id="296" r:id="rId23"/>
    <p:sldId id="285" r:id="rId24"/>
    <p:sldId id="283" r:id="rId25"/>
    <p:sldId id="284" r:id="rId26"/>
    <p:sldId id="295" r:id="rId27"/>
    <p:sldId id="260" r:id="rId28"/>
    <p:sldId id="306" r:id="rId29"/>
    <p:sldId id="275" r:id="rId30"/>
    <p:sldId id="277" r:id="rId31"/>
    <p:sldId id="290" r:id="rId32"/>
    <p:sldId id="294" r:id="rId33"/>
    <p:sldId id="280" r:id="rId34"/>
    <p:sldId id="25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1F7E7"/>
    <a:srgbClr val="B5D389"/>
    <a:srgbClr val="1C50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7F5170-EB5F-4C35-8D0F-1A30BCFF5C56}" v="2" dt="2024-02-20T18:13:31.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5" autoAdjust="0"/>
    <p:restoredTop sz="85305" autoAdjust="0"/>
  </p:normalViewPr>
  <p:slideViewPr>
    <p:cSldViewPr snapToGrid="0">
      <p:cViewPr varScale="1">
        <p:scale>
          <a:sx n="50" d="100"/>
          <a:sy n="50" d="100"/>
        </p:scale>
        <p:origin x="46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ilson, Annalee" userId="37ada53a-1278-48b7-91fd-09a8ea18f488" providerId="ADAL" clId="{1B778084-18E8-43DD-974E-BC0185BD795A}"/>
    <pc:docChg chg="modSld">
      <pc:chgData name="Wilson, Annalee" userId="37ada53a-1278-48b7-91fd-09a8ea18f488" providerId="ADAL" clId="{1B778084-18E8-43DD-974E-BC0185BD795A}" dt="2023-09-28T20:00:23.695" v="48" actId="14100"/>
      <pc:docMkLst>
        <pc:docMk/>
      </pc:docMkLst>
      <pc:sldChg chg="setBg">
        <pc:chgData name="Wilson, Annalee" userId="37ada53a-1278-48b7-91fd-09a8ea18f488" providerId="ADAL" clId="{1B778084-18E8-43DD-974E-BC0185BD795A}" dt="2023-09-28T19:53:09.194" v="14"/>
        <pc:sldMkLst>
          <pc:docMk/>
          <pc:sldMk cId="2752501929" sldId="259"/>
        </pc:sldMkLst>
      </pc:sldChg>
      <pc:sldChg chg="setBg">
        <pc:chgData name="Wilson, Annalee" userId="37ada53a-1278-48b7-91fd-09a8ea18f488" providerId="ADAL" clId="{1B778084-18E8-43DD-974E-BC0185BD795A}" dt="2023-09-28T19:52:39.192" v="7"/>
        <pc:sldMkLst>
          <pc:docMk/>
          <pc:sldMk cId="1191189920" sldId="260"/>
        </pc:sldMkLst>
      </pc:sldChg>
      <pc:sldChg chg="setBg">
        <pc:chgData name="Wilson, Annalee" userId="37ada53a-1278-48b7-91fd-09a8ea18f488" providerId="ADAL" clId="{1B778084-18E8-43DD-974E-BC0185BD795A}" dt="2023-09-28T19:52:13.609" v="2"/>
        <pc:sldMkLst>
          <pc:docMk/>
          <pc:sldMk cId="701121742" sldId="264"/>
        </pc:sldMkLst>
      </pc:sldChg>
      <pc:sldChg chg="setBg">
        <pc:chgData name="Wilson, Annalee" userId="37ada53a-1278-48b7-91fd-09a8ea18f488" providerId="ADAL" clId="{1B778084-18E8-43DD-974E-BC0185BD795A}" dt="2023-09-28T19:52:05.396" v="0"/>
        <pc:sldMkLst>
          <pc:docMk/>
          <pc:sldMk cId="852441859" sldId="265"/>
        </pc:sldMkLst>
      </pc:sldChg>
      <pc:sldChg chg="addSp modSp mod">
        <pc:chgData name="Wilson, Annalee" userId="37ada53a-1278-48b7-91fd-09a8ea18f488" providerId="ADAL" clId="{1B778084-18E8-43DD-974E-BC0185BD795A}" dt="2023-09-28T19:56:33.393" v="46" actId="207"/>
        <pc:sldMkLst>
          <pc:docMk/>
          <pc:sldMk cId="3434946998" sldId="271"/>
        </pc:sldMkLst>
        <pc:spChg chg="add mod ord">
          <ac:chgData name="Wilson, Annalee" userId="37ada53a-1278-48b7-91fd-09a8ea18f488" providerId="ADAL" clId="{1B778084-18E8-43DD-974E-BC0185BD795A}" dt="2023-09-28T19:56:33.393" v="46" actId="207"/>
          <ac:spMkLst>
            <pc:docMk/>
            <pc:sldMk cId="3434946998" sldId="271"/>
            <ac:spMk id="3" creationId="{43386A67-F92D-9D8B-1E66-D74B8C1A6B7A}"/>
          </ac:spMkLst>
        </pc:spChg>
      </pc:sldChg>
      <pc:sldChg chg="setBg">
        <pc:chgData name="Wilson, Annalee" userId="37ada53a-1278-48b7-91fd-09a8ea18f488" providerId="ADAL" clId="{1B778084-18E8-43DD-974E-BC0185BD795A}" dt="2023-09-28T19:52:48.156" v="9"/>
        <pc:sldMkLst>
          <pc:docMk/>
          <pc:sldMk cId="3990871884" sldId="275"/>
        </pc:sldMkLst>
      </pc:sldChg>
      <pc:sldChg chg="setBg">
        <pc:chgData name="Wilson, Annalee" userId="37ada53a-1278-48b7-91fd-09a8ea18f488" providerId="ADAL" clId="{1B778084-18E8-43DD-974E-BC0185BD795A}" dt="2023-09-28T19:52:51.579" v="10"/>
        <pc:sldMkLst>
          <pc:docMk/>
          <pc:sldMk cId="1705262337" sldId="277"/>
        </pc:sldMkLst>
      </pc:sldChg>
      <pc:sldChg chg="setBg">
        <pc:chgData name="Wilson, Annalee" userId="37ada53a-1278-48b7-91fd-09a8ea18f488" providerId="ADAL" clId="{1B778084-18E8-43DD-974E-BC0185BD795A}" dt="2023-09-28T19:53:03.440" v="13"/>
        <pc:sldMkLst>
          <pc:docMk/>
          <pc:sldMk cId="1147566538" sldId="280"/>
        </pc:sldMkLst>
      </pc:sldChg>
      <pc:sldChg chg="modSp mod">
        <pc:chgData name="Wilson, Annalee" userId="37ada53a-1278-48b7-91fd-09a8ea18f488" providerId="ADAL" clId="{1B778084-18E8-43DD-974E-BC0185BD795A}" dt="2023-09-28T20:00:23.695" v="48" actId="14100"/>
        <pc:sldMkLst>
          <pc:docMk/>
          <pc:sldMk cId="2216096492" sldId="282"/>
        </pc:sldMkLst>
        <pc:spChg chg="mod">
          <ac:chgData name="Wilson, Annalee" userId="37ada53a-1278-48b7-91fd-09a8ea18f488" providerId="ADAL" clId="{1B778084-18E8-43DD-974E-BC0185BD795A}" dt="2023-09-28T20:00:23.695" v="48" actId="14100"/>
          <ac:spMkLst>
            <pc:docMk/>
            <pc:sldMk cId="2216096492" sldId="282"/>
            <ac:spMk id="8" creationId="{220CEBFC-0C1C-6E91-9191-4902426DADE9}"/>
          </ac:spMkLst>
        </pc:spChg>
      </pc:sldChg>
      <pc:sldChg chg="setBg">
        <pc:chgData name="Wilson, Annalee" userId="37ada53a-1278-48b7-91fd-09a8ea18f488" providerId="ADAL" clId="{1B778084-18E8-43DD-974E-BC0185BD795A}" dt="2023-09-28T19:52:28.304" v="5"/>
        <pc:sldMkLst>
          <pc:docMk/>
          <pc:sldMk cId="4177058688" sldId="283"/>
        </pc:sldMkLst>
      </pc:sldChg>
      <pc:sldChg chg="setBg">
        <pc:chgData name="Wilson, Annalee" userId="37ada53a-1278-48b7-91fd-09a8ea18f488" providerId="ADAL" clId="{1B778084-18E8-43DD-974E-BC0185BD795A}" dt="2023-09-28T19:57:02.033" v="47"/>
        <pc:sldMkLst>
          <pc:docMk/>
          <pc:sldMk cId="370686845" sldId="284"/>
        </pc:sldMkLst>
      </pc:sldChg>
      <pc:sldChg chg="setBg">
        <pc:chgData name="Wilson, Annalee" userId="37ada53a-1278-48b7-91fd-09a8ea18f488" providerId="ADAL" clId="{1B778084-18E8-43DD-974E-BC0185BD795A}" dt="2023-09-28T19:52:23.305" v="4"/>
        <pc:sldMkLst>
          <pc:docMk/>
          <pc:sldMk cId="932365475" sldId="285"/>
        </pc:sldMkLst>
      </pc:sldChg>
      <pc:sldChg chg="setBg">
        <pc:chgData name="Wilson, Annalee" userId="37ada53a-1278-48b7-91fd-09a8ea18f488" providerId="ADAL" clId="{1B778084-18E8-43DD-974E-BC0185BD795A}" dt="2023-09-28T19:52:55.595" v="11"/>
        <pc:sldMkLst>
          <pc:docMk/>
          <pc:sldMk cId="377133836" sldId="290"/>
        </pc:sldMkLst>
      </pc:sldChg>
      <pc:sldChg chg="setBg">
        <pc:chgData name="Wilson, Annalee" userId="37ada53a-1278-48b7-91fd-09a8ea18f488" providerId="ADAL" clId="{1B778084-18E8-43DD-974E-BC0185BD795A}" dt="2023-09-28T19:53:00.222" v="12"/>
        <pc:sldMkLst>
          <pc:docMk/>
          <pc:sldMk cId="3376367475" sldId="294"/>
        </pc:sldMkLst>
      </pc:sldChg>
      <pc:sldChg chg="setBg">
        <pc:chgData name="Wilson, Annalee" userId="37ada53a-1278-48b7-91fd-09a8ea18f488" providerId="ADAL" clId="{1B778084-18E8-43DD-974E-BC0185BD795A}" dt="2023-09-28T19:52:33.740" v="6"/>
        <pc:sldMkLst>
          <pc:docMk/>
          <pc:sldMk cId="2576733208" sldId="295"/>
        </pc:sldMkLst>
      </pc:sldChg>
      <pc:sldChg chg="setBg">
        <pc:chgData name="Wilson, Annalee" userId="37ada53a-1278-48b7-91fd-09a8ea18f488" providerId="ADAL" clId="{1B778084-18E8-43DD-974E-BC0185BD795A}" dt="2023-09-28T19:52:19.181" v="3"/>
        <pc:sldMkLst>
          <pc:docMk/>
          <pc:sldMk cId="98277801" sldId="296"/>
        </pc:sldMkLst>
      </pc:sldChg>
      <pc:sldChg chg="setBg">
        <pc:chgData name="Wilson, Annalee" userId="37ada53a-1278-48b7-91fd-09a8ea18f488" providerId="ADAL" clId="{1B778084-18E8-43DD-974E-BC0185BD795A}" dt="2023-09-28T19:52:09.406" v="1"/>
        <pc:sldMkLst>
          <pc:docMk/>
          <pc:sldMk cId="1549691937" sldId="305"/>
        </pc:sldMkLst>
      </pc:sldChg>
      <pc:sldChg chg="setBg">
        <pc:chgData name="Wilson, Annalee" userId="37ada53a-1278-48b7-91fd-09a8ea18f488" providerId="ADAL" clId="{1B778084-18E8-43DD-974E-BC0185BD795A}" dt="2023-09-28T19:52:43.570" v="8"/>
        <pc:sldMkLst>
          <pc:docMk/>
          <pc:sldMk cId="2418714156" sldId="306"/>
        </pc:sldMkLst>
      </pc:sldChg>
    </pc:docChg>
  </pc:docChgLst>
  <pc:docChgLst>
    <pc:chgData name="Keefe, Bronwyn" userId="780d8da3-de52-413f-872b-66203381e9f1" providerId="ADAL" clId="{5FBB1CC5-6333-464B-85ED-D366AAA32A52}"/>
    <pc:docChg chg="undo custSel addSld delSld modSld sldOrd">
      <pc:chgData name="Keefe, Bronwyn" userId="780d8da3-de52-413f-872b-66203381e9f1" providerId="ADAL" clId="{5FBB1CC5-6333-464B-85ED-D366AAA32A52}" dt="2023-09-28T16:47:18.372" v="378" actId="1035"/>
      <pc:docMkLst>
        <pc:docMk/>
      </pc:docMkLst>
      <pc:sldChg chg="modSp">
        <pc:chgData name="Keefe, Bronwyn" userId="780d8da3-de52-413f-872b-66203381e9f1" providerId="ADAL" clId="{5FBB1CC5-6333-464B-85ED-D366AAA32A52}" dt="2023-09-28T16:32:16.555" v="137" actId="1037"/>
        <pc:sldMkLst>
          <pc:docMk/>
          <pc:sldMk cId="3564476513" sldId="257"/>
        </pc:sldMkLst>
        <pc:spChg chg="mod">
          <ac:chgData name="Keefe, Bronwyn" userId="780d8da3-de52-413f-872b-66203381e9f1" providerId="ADAL" clId="{5FBB1CC5-6333-464B-85ED-D366AAA32A52}" dt="2023-09-28T16:32:16.555" v="137" actId="1037"/>
          <ac:spMkLst>
            <pc:docMk/>
            <pc:sldMk cId="3564476513" sldId="257"/>
            <ac:spMk id="14" creationId="{FEF8DC75-0975-4D9D-5313-D62D342A5874}"/>
          </ac:spMkLst>
        </pc:spChg>
      </pc:sldChg>
      <pc:sldChg chg="add setBg">
        <pc:chgData name="Keefe, Bronwyn" userId="780d8da3-de52-413f-872b-66203381e9f1" providerId="ADAL" clId="{5FBB1CC5-6333-464B-85ED-D366AAA32A52}" dt="2023-09-28T16:40:42.264" v="217"/>
        <pc:sldMkLst>
          <pc:docMk/>
          <pc:sldMk cId="2752501929" sldId="259"/>
        </pc:sldMkLst>
      </pc:sldChg>
      <pc:sldChg chg="add setBg">
        <pc:chgData name="Keefe, Bronwyn" userId="780d8da3-de52-413f-872b-66203381e9f1" providerId="ADAL" clId="{5FBB1CC5-6333-464B-85ED-D366AAA32A52}" dt="2023-09-28T16:40:42.264" v="217"/>
        <pc:sldMkLst>
          <pc:docMk/>
          <pc:sldMk cId="1191189920" sldId="260"/>
        </pc:sldMkLst>
      </pc:sldChg>
      <pc:sldChg chg="modNotesTx">
        <pc:chgData name="Keefe, Bronwyn" userId="780d8da3-de52-413f-872b-66203381e9f1" providerId="ADAL" clId="{5FBB1CC5-6333-464B-85ED-D366AAA32A52}" dt="2023-09-27T22:03:44.116" v="18" actId="6549"/>
        <pc:sldMkLst>
          <pc:docMk/>
          <pc:sldMk cId="749007329" sldId="261"/>
        </pc:sldMkLst>
      </pc:sldChg>
      <pc:sldChg chg="add setBg">
        <pc:chgData name="Keefe, Bronwyn" userId="780d8da3-de52-413f-872b-66203381e9f1" providerId="ADAL" clId="{5FBB1CC5-6333-464B-85ED-D366AAA32A52}" dt="2023-09-28T16:40:42.264" v="217"/>
        <pc:sldMkLst>
          <pc:docMk/>
          <pc:sldMk cId="701121742" sldId="264"/>
        </pc:sldMkLst>
      </pc:sldChg>
      <pc:sldChg chg="add setBg">
        <pc:chgData name="Keefe, Bronwyn" userId="780d8da3-de52-413f-872b-66203381e9f1" providerId="ADAL" clId="{5FBB1CC5-6333-464B-85ED-D366AAA32A52}" dt="2023-09-28T16:40:42.264" v="217"/>
        <pc:sldMkLst>
          <pc:docMk/>
          <pc:sldMk cId="852441859" sldId="265"/>
        </pc:sldMkLst>
      </pc:sldChg>
      <pc:sldChg chg="modNotesTx">
        <pc:chgData name="Keefe, Bronwyn" userId="780d8da3-de52-413f-872b-66203381e9f1" providerId="ADAL" clId="{5FBB1CC5-6333-464B-85ED-D366AAA32A52}" dt="2023-09-27T22:03:38.842" v="17" actId="20577"/>
        <pc:sldMkLst>
          <pc:docMk/>
          <pc:sldMk cId="1384548228" sldId="267"/>
        </pc:sldMkLst>
      </pc:sldChg>
      <pc:sldChg chg="delSp modSp add setBg delDesignElem">
        <pc:chgData name="Keefe, Bronwyn" userId="780d8da3-de52-413f-872b-66203381e9f1" providerId="ADAL" clId="{5FBB1CC5-6333-464B-85ED-D366AAA32A52}" dt="2023-09-28T16:47:18.372" v="378" actId="1035"/>
        <pc:sldMkLst>
          <pc:docMk/>
          <pc:sldMk cId="3434946998" sldId="271"/>
        </pc:sldMkLst>
        <pc:spChg chg="mod">
          <ac:chgData name="Keefe, Bronwyn" userId="780d8da3-de52-413f-872b-66203381e9f1" providerId="ADAL" clId="{5FBB1CC5-6333-464B-85ED-D366AAA32A52}" dt="2023-09-28T16:47:18.372" v="378" actId="1035"/>
          <ac:spMkLst>
            <pc:docMk/>
            <pc:sldMk cId="3434946998" sldId="271"/>
            <ac:spMk id="2" creationId="{4CE289CD-6425-51BA-08FD-3DC9143B3BAD}"/>
          </ac:spMkLst>
        </pc:spChg>
        <pc:spChg chg="del">
          <ac:chgData name="Keefe, Bronwyn" userId="780d8da3-de52-413f-872b-66203381e9f1" providerId="ADAL" clId="{5FBB1CC5-6333-464B-85ED-D366AAA32A52}" dt="2023-09-28T16:40:42.264" v="217"/>
          <ac:spMkLst>
            <pc:docMk/>
            <pc:sldMk cId="3434946998" sldId="271"/>
            <ac:spMk id="37" creationId="{37C89E4B-3C9F-44B9-8B86-D9E3D112D8EC}"/>
          </ac:spMkLst>
        </pc:spChg>
        <pc:cxnChg chg="del">
          <ac:chgData name="Keefe, Bronwyn" userId="780d8da3-de52-413f-872b-66203381e9f1" providerId="ADAL" clId="{5FBB1CC5-6333-464B-85ED-D366AAA32A52}" dt="2023-09-28T16:40:42.264" v="217"/>
          <ac:cxnSpMkLst>
            <pc:docMk/>
            <pc:sldMk cId="3434946998" sldId="271"/>
            <ac:cxnSpMk id="38" creationId="{AA2EAA10-076F-46BD-8F0F-B9A2FB77A85C}"/>
          </ac:cxnSpMkLst>
        </pc:cxnChg>
        <pc:cxnChg chg="del">
          <ac:chgData name="Keefe, Bronwyn" userId="780d8da3-de52-413f-872b-66203381e9f1" providerId="ADAL" clId="{5FBB1CC5-6333-464B-85ED-D366AAA32A52}" dt="2023-09-28T16:40:42.264" v="217"/>
          <ac:cxnSpMkLst>
            <pc:docMk/>
            <pc:sldMk cId="3434946998" sldId="271"/>
            <ac:cxnSpMk id="39" creationId="{D891E407-403B-4764-86C9-33A56D3BCAA3}"/>
          </ac:cxnSpMkLst>
        </pc:cxnChg>
      </pc:sldChg>
      <pc:sldChg chg="add setBg">
        <pc:chgData name="Keefe, Bronwyn" userId="780d8da3-de52-413f-872b-66203381e9f1" providerId="ADAL" clId="{5FBB1CC5-6333-464B-85ED-D366AAA32A52}" dt="2023-09-28T16:40:42.264" v="217"/>
        <pc:sldMkLst>
          <pc:docMk/>
          <pc:sldMk cId="3990871884" sldId="275"/>
        </pc:sldMkLst>
      </pc:sldChg>
      <pc:sldChg chg="delSp modSp">
        <pc:chgData name="Keefe, Bronwyn" userId="780d8da3-de52-413f-872b-66203381e9f1" providerId="ADAL" clId="{5FBB1CC5-6333-464B-85ED-D366AAA32A52}" dt="2023-09-28T16:34:45.312" v="168" actId="1036"/>
        <pc:sldMkLst>
          <pc:docMk/>
          <pc:sldMk cId="16422933" sldId="276"/>
        </pc:sldMkLst>
        <pc:spChg chg="del mod">
          <ac:chgData name="Keefe, Bronwyn" userId="780d8da3-de52-413f-872b-66203381e9f1" providerId="ADAL" clId="{5FBB1CC5-6333-464B-85ED-D366AAA32A52}" dt="2023-09-28T16:34:24.707" v="147" actId="478"/>
          <ac:spMkLst>
            <pc:docMk/>
            <pc:sldMk cId="16422933" sldId="276"/>
            <ac:spMk id="3" creationId="{D2C5F83A-BB59-8589-A060-D16130521BF1}"/>
          </ac:spMkLst>
        </pc:spChg>
        <pc:spChg chg="mod">
          <ac:chgData name="Keefe, Bronwyn" userId="780d8da3-de52-413f-872b-66203381e9f1" providerId="ADAL" clId="{5FBB1CC5-6333-464B-85ED-D366AAA32A52}" dt="2023-09-28T16:34:37.026" v="148" actId="403"/>
          <ac:spMkLst>
            <pc:docMk/>
            <pc:sldMk cId="16422933" sldId="276"/>
            <ac:spMk id="13" creationId="{EDD9361F-DD8D-3E0C-9A6A-7AEB45C00DD4}"/>
          </ac:spMkLst>
        </pc:spChg>
        <pc:picChg chg="mod">
          <ac:chgData name="Keefe, Bronwyn" userId="780d8da3-de52-413f-872b-66203381e9f1" providerId="ADAL" clId="{5FBB1CC5-6333-464B-85ED-D366AAA32A52}" dt="2023-09-28T16:34:45.312" v="168" actId="1036"/>
          <ac:picMkLst>
            <pc:docMk/>
            <pc:sldMk cId="16422933" sldId="276"/>
            <ac:picMk id="11" creationId="{8A9656F3-5DDB-4FB5-0309-F4D2379E5A83}"/>
          </ac:picMkLst>
        </pc:picChg>
      </pc:sldChg>
      <pc:sldChg chg="add setBg">
        <pc:chgData name="Keefe, Bronwyn" userId="780d8da3-de52-413f-872b-66203381e9f1" providerId="ADAL" clId="{5FBB1CC5-6333-464B-85ED-D366AAA32A52}" dt="2023-09-28T16:40:42.264" v="217"/>
        <pc:sldMkLst>
          <pc:docMk/>
          <pc:sldMk cId="1705262337" sldId="277"/>
        </pc:sldMkLst>
      </pc:sldChg>
      <pc:sldChg chg="add setBg">
        <pc:chgData name="Keefe, Bronwyn" userId="780d8da3-de52-413f-872b-66203381e9f1" providerId="ADAL" clId="{5FBB1CC5-6333-464B-85ED-D366AAA32A52}" dt="2023-09-28T16:40:42.264" v="217"/>
        <pc:sldMkLst>
          <pc:docMk/>
          <pc:sldMk cId="1147566538" sldId="280"/>
        </pc:sldMkLst>
      </pc:sldChg>
      <pc:sldChg chg="addSp modSp">
        <pc:chgData name="Keefe, Bronwyn" userId="780d8da3-de52-413f-872b-66203381e9f1" providerId="ADAL" clId="{5FBB1CC5-6333-464B-85ED-D366AAA32A52}" dt="2023-09-28T16:43:06.897" v="313" actId="114"/>
        <pc:sldMkLst>
          <pc:docMk/>
          <pc:sldMk cId="2216096492" sldId="282"/>
        </pc:sldMkLst>
        <pc:spChg chg="add mod">
          <ac:chgData name="Keefe, Bronwyn" userId="780d8da3-de52-413f-872b-66203381e9f1" providerId="ADAL" clId="{5FBB1CC5-6333-464B-85ED-D366AAA32A52}" dt="2023-09-28T16:43:06.897" v="313" actId="114"/>
          <ac:spMkLst>
            <pc:docMk/>
            <pc:sldMk cId="2216096492" sldId="282"/>
            <ac:spMk id="4" creationId="{0039ADF9-9510-43F8-971C-251ED0BF53EB}"/>
          </ac:spMkLst>
        </pc:spChg>
        <pc:spChg chg="mod">
          <ac:chgData name="Keefe, Bronwyn" userId="780d8da3-de52-413f-872b-66203381e9f1" providerId="ADAL" clId="{5FBB1CC5-6333-464B-85ED-D366AAA32A52}" dt="2023-09-28T16:42:22.671" v="224" actId="1035"/>
          <ac:spMkLst>
            <pc:docMk/>
            <pc:sldMk cId="2216096492" sldId="282"/>
            <ac:spMk id="8" creationId="{220CEBFC-0C1C-6E91-9191-4902426DADE9}"/>
          </ac:spMkLst>
        </pc:spChg>
      </pc:sldChg>
      <pc:sldChg chg="add setBg">
        <pc:chgData name="Keefe, Bronwyn" userId="780d8da3-de52-413f-872b-66203381e9f1" providerId="ADAL" clId="{5FBB1CC5-6333-464B-85ED-D366AAA32A52}" dt="2023-09-28T16:40:42.264" v="217"/>
        <pc:sldMkLst>
          <pc:docMk/>
          <pc:sldMk cId="4177058688" sldId="283"/>
        </pc:sldMkLst>
      </pc:sldChg>
      <pc:sldChg chg="add setBg">
        <pc:chgData name="Keefe, Bronwyn" userId="780d8da3-de52-413f-872b-66203381e9f1" providerId="ADAL" clId="{5FBB1CC5-6333-464B-85ED-D366AAA32A52}" dt="2023-09-28T16:40:42.264" v="217"/>
        <pc:sldMkLst>
          <pc:docMk/>
          <pc:sldMk cId="370686845" sldId="284"/>
        </pc:sldMkLst>
      </pc:sldChg>
      <pc:sldChg chg="add setBg">
        <pc:chgData name="Keefe, Bronwyn" userId="780d8da3-de52-413f-872b-66203381e9f1" providerId="ADAL" clId="{5FBB1CC5-6333-464B-85ED-D366AAA32A52}" dt="2023-09-28T16:40:42.264" v="217"/>
        <pc:sldMkLst>
          <pc:docMk/>
          <pc:sldMk cId="932365475" sldId="285"/>
        </pc:sldMkLst>
      </pc:sldChg>
      <pc:sldChg chg="modSp">
        <pc:chgData name="Keefe, Bronwyn" userId="780d8da3-de52-413f-872b-66203381e9f1" providerId="ADAL" clId="{5FBB1CC5-6333-464B-85ED-D366AAA32A52}" dt="2023-09-28T16:39:42.881" v="214" actId="1035"/>
        <pc:sldMkLst>
          <pc:docMk/>
          <pc:sldMk cId="637946468" sldId="288"/>
        </pc:sldMkLst>
        <pc:spChg chg="mod">
          <ac:chgData name="Keefe, Bronwyn" userId="780d8da3-de52-413f-872b-66203381e9f1" providerId="ADAL" clId="{5FBB1CC5-6333-464B-85ED-D366AAA32A52}" dt="2023-09-28T16:38:41.039" v="204" actId="20577"/>
          <ac:spMkLst>
            <pc:docMk/>
            <pc:sldMk cId="637946468" sldId="288"/>
            <ac:spMk id="2" creationId="{4CE289CD-6425-51BA-08FD-3DC9143B3BAD}"/>
          </ac:spMkLst>
        </pc:spChg>
        <pc:spChg chg="mod">
          <ac:chgData name="Keefe, Bronwyn" userId="780d8da3-de52-413f-872b-66203381e9f1" providerId="ADAL" clId="{5FBB1CC5-6333-464B-85ED-D366AAA32A52}" dt="2023-09-28T16:39:42.881" v="214" actId="1035"/>
          <ac:spMkLst>
            <pc:docMk/>
            <pc:sldMk cId="637946468" sldId="288"/>
            <ac:spMk id="3" creationId="{D2C5F83A-BB59-8589-A060-D16130521BF1}"/>
          </ac:spMkLst>
        </pc:spChg>
      </pc:sldChg>
      <pc:sldChg chg="add setBg">
        <pc:chgData name="Keefe, Bronwyn" userId="780d8da3-de52-413f-872b-66203381e9f1" providerId="ADAL" clId="{5FBB1CC5-6333-464B-85ED-D366AAA32A52}" dt="2023-09-28T16:40:42.264" v="217"/>
        <pc:sldMkLst>
          <pc:docMk/>
          <pc:sldMk cId="377133836" sldId="290"/>
        </pc:sldMkLst>
      </pc:sldChg>
      <pc:sldChg chg="add setBg">
        <pc:chgData name="Keefe, Bronwyn" userId="780d8da3-de52-413f-872b-66203381e9f1" providerId="ADAL" clId="{5FBB1CC5-6333-464B-85ED-D366AAA32A52}" dt="2023-09-28T16:40:42.264" v="217"/>
        <pc:sldMkLst>
          <pc:docMk/>
          <pc:sldMk cId="3376367475" sldId="294"/>
        </pc:sldMkLst>
      </pc:sldChg>
      <pc:sldChg chg="add setBg">
        <pc:chgData name="Keefe, Bronwyn" userId="780d8da3-de52-413f-872b-66203381e9f1" providerId="ADAL" clId="{5FBB1CC5-6333-464B-85ED-D366AAA32A52}" dt="2023-09-28T16:40:42.264" v="217"/>
        <pc:sldMkLst>
          <pc:docMk/>
          <pc:sldMk cId="2576733208" sldId="295"/>
        </pc:sldMkLst>
      </pc:sldChg>
      <pc:sldChg chg="add setBg">
        <pc:chgData name="Keefe, Bronwyn" userId="780d8da3-de52-413f-872b-66203381e9f1" providerId="ADAL" clId="{5FBB1CC5-6333-464B-85ED-D366AAA32A52}" dt="2023-09-28T16:40:42.264" v="217"/>
        <pc:sldMkLst>
          <pc:docMk/>
          <pc:sldMk cId="98277801" sldId="296"/>
        </pc:sldMkLst>
      </pc:sldChg>
      <pc:sldChg chg="modSp ord">
        <pc:chgData name="Keefe, Bronwyn" userId="780d8da3-de52-413f-872b-66203381e9f1" providerId="ADAL" clId="{5FBB1CC5-6333-464B-85ED-D366AAA32A52}" dt="2023-09-28T16:46:37.126" v="352" actId="20577"/>
        <pc:sldMkLst>
          <pc:docMk/>
          <pc:sldMk cId="2726823206" sldId="299"/>
        </pc:sldMkLst>
        <pc:spChg chg="mod">
          <ac:chgData name="Keefe, Bronwyn" userId="780d8da3-de52-413f-872b-66203381e9f1" providerId="ADAL" clId="{5FBB1CC5-6333-464B-85ED-D366AAA32A52}" dt="2023-09-28T16:46:37.126" v="352" actId="20577"/>
          <ac:spMkLst>
            <pc:docMk/>
            <pc:sldMk cId="2726823206" sldId="299"/>
            <ac:spMk id="2" creationId="{4CE289CD-6425-51BA-08FD-3DC9143B3BAD}"/>
          </ac:spMkLst>
        </pc:spChg>
      </pc:sldChg>
      <pc:sldChg chg="modNotesTx">
        <pc:chgData name="Keefe, Bronwyn" userId="780d8da3-de52-413f-872b-66203381e9f1" providerId="ADAL" clId="{5FBB1CC5-6333-464B-85ED-D366AAA32A52}" dt="2023-09-28T16:34:59.477" v="170" actId="20577"/>
        <pc:sldMkLst>
          <pc:docMk/>
          <pc:sldMk cId="1159295258" sldId="300"/>
        </pc:sldMkLst>
      </pc:sldChg>
      <pc:sldChg chg="del modNotesTx">
        <pc:chgData name="Keefe, Bronwyn" userId="780d8da3-de52-413f-872b-66203381e9f1" providerId="ADAL" clId="{5FBB1CC5-6333-464B-85ED-D366AAA32A52}" dt="2023-09-28T16:43:18.020" v="314" actId="2696"/>
        <pc:sldMkLst>
          <pc:docMk/>
          <pc:sldMk cId="1414748867" sldId="302"/>
        </pc:sldMkLst>
      </pc:sldChg>
      <pc:sldChg chg="modNotesTx">
        <pc:chgData name="Keefe, Bronwyn" userId="780d8da3-de52-413f-872b-66203381e9f1" providerId="ADAL" clId="{5FBB1CC5-6333-464B-85ED-D366AAA32A52}" dt="2023-09-27T17:16:49.026" v="0" actId="6549"/>
        <pc:sldMkLst>
          <pc:docMk/>
          <pc:sldMk cId="2183415486" sldId="304"/>
        </pc:sldMkLst>
      </pc:sldChg>
      <pc:sldChg chg="add setBg">
        <pc:chgData name="Keefe, Bronwyn" userId="780d8da3-de52-413f-872b-66203381e9f1" providerId="ADAL" clId="{5FBB1CC5-6333-464B-85ED-D366AAA32A52}" dt="2023-09-28T16:40:42.264" v="217"/>
        <pc:sldMkLst>
          <pc:docMk/>
          <pc:sldMk cId="1549691937" sldId="305"/>
        </pc:sldMkLst>
      </pc:sldChg>
      <pc:sldChg chg="add setBg modNotesTx">
        <pc:chgData name="Keefe, Bronwyn" userId="780d8da3-de52-413f-872b-66203381e9f1" providerId="ADAL" clId="{5FBB1CC5-6333-464B-85ED-D366AAA32A52}" dt="2023-09-28T16:44:13.385" v="315" actId="6549"/>
        <pc:sldMkLst>
          <pc:docMk/>
          <pc:sldMk cId="2418714156" sldId="30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bushare.sharepoint.com/sites/GRP-SSW-CADER-Network/File%20Storage/Presentations/Presentations%202023/MCOA%20Conf%202023/Data%20analysis/win_23_MCOA_VE_reshape.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2000" dirty="0">
                <a:solidFill>
                  <a:sysClr val="windowText" lastClr="000000"/>
                </a:solidFill>
              </a:rPr>
              <a:t> </a:t>
            </a:r>
            <a:r>
              <a:rPr lang="en-US" sz="2000" b="1" i="0" u="none" strike="noStrike" kern="1200" spc="0" baseline="0" dirty="0">
                <a:solidFill>
                  <a:sysClr val="windowText" lastClr="000000"/>
                </a:solidFill>
              </a:rPr>
              <a:t>Behavioral Health in Aging Certificate: Mean Competency Ratings Pre-Course and Post-Course</a:t>
            </a:r>
            <a:endParaRPr lang="en-US" sz="2000" b="0" i="0" u="none" strike="noStrike" kern="1200" spc="0" baseline="0" dirty="0">
              <a:solidFill>
                <a:sysClr val="windowText" lastClr="000000"/>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manualLayout>
          <c:layoutTarget val="inner"/>
          <c:xMode val="edge"/>
          <c:yMode val="edge"/>
          <c:x val="0.14589550321957787"/>
          <c:y val="0.16251966584653307"/>
          <c:w val="0.75749779309082432"/>
          <c:h val="0.50570401140802279"/>
        </c:manualLayout>
      </c:layout>
      <c:barChart>
        <c:barDir val="col"/>
        <c:grouping val="clustered"/>
        <c:varyColors val="0"/>
        <c:ser>
          <c:idx val="0"/>
          <c:order val="0"/>
          <c:tx>
            <c:strRef>
              <c:f>Sheet1!$B$1</c:f>
              <c:strCache>
                <c:ptCount val="1"/>
                <c:pt idx="0">
                  <c:v>Pre-Course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blank</c:v>
                </c:pt>
                <c:pt idx="1">
                  <c:v>Mental Health and Aging: Explain how utilizing individual and group interventions are appropriate for addressing the mental health of older adults (93% increase)</c:v>
                </c:pt>
                <c:pt idx="3">
                  <c:v>Suicide Prevention among Older Adults: Describe collaborative emergency plans that can impact the older adult’s safety when they are at risk of suicide (127% increase)</c:v>
                </c:pt>
                <c:pt idx="5">
                  <c:v>Mental Wellness and Resilience Among Older Immigrants and Refugees: Identify the strengths and resources in immigrants and immigrant communities that build resilience (145% increase)</c:v>
                </c:pt>
                <c:pt idx="7">
                  <c:v>Substance Use Among Older Adults: Utilize evidence-based models for addressing substance use including SBIRT (474% increase)</c:v>
                </c:pt>
                <c:pt idx="9">
                  <c:v>Alzheimer’s Disease and Other Dementias: Become familiar with available testing and diagnostic tools that can help determine the presence of dementia (105% increase)</c:v>
                </c:pt>
              </c:strCache>
            </c:strRef>
          </c:cat>
          <c:val>
            <c:numRef>
              <c:f>Sheet1!$B$2:$B$12</c:f>
              <c:numCache>
                <c:formatCode>General</c:formatCode>
                <c:ptCount val="11"/>
                <c:pt idx="1">
                  <c:v>1.08</c:v>
                </c:pt>
                <c:pt idx="3">
                  <c:v>0.96</c:v>
                </c:pt>
                <c:pt idx="5">
                  <c:v>0.86</c:v>
                </c:pt>
                <c:pt idx="7">
                  <c:v>0.34</c:v>
                </c:pt>
                <c:pt idx="9">
                  <c:v>1.1499999999999999</c:v>
                </c:pt>
              </c:numCache>
            </c:numRef>
          </c:val>
          <c:extLst>
            <c:ext xmlns:c16="http://schemas.microsoft.com/office/drawing/2014/chart" uri="{C3380CC4-5D6E-409C-BE32-E72D297353CC}">
              <c16:uniqueId val="{00000000-2FEA-4E3E-8B52-7E43DCA4D647}"/>
            </c:ext>
          </c:extLst>
        </c:ser>
        <c:ser>
          <c:idx val="1"/>
          <c:order val="1"/>
          <c:tx>
            <c:strRef>
              <c:f>Sheet1!$C$1</c:f>
              <c:strCache>
                <c:ptCount val="1"/>
                <c:pt idx="0">
                  <c:v>Post-Course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0"/>
                <c:pt idx="0">
                  <c:v>blank</c:v>
                </c:pt>
                <c:pt idx="1">
                  <c:v>Mental Health and Aging: Explain how utilizing individual and group interventions are appropriate for addressing the mental health of older adults (93% increase)</c:v>
                </c:pt>
                <c:pt idx="3">
                  <c:v>Suicide Prevention among Older Adults: Describe collaborative emergency plans that can impact the older adult’s safety when they are at risk of suicide (127% increase)</c:v>
                </c:pt>
                <c:pt idx="5">
                  <c:v>Mental Wellness and Resilience Among Older Immigrants and Refugees: Identify the strengths and resources in immigrants and immigrant communities that build resilience (145% increase)</c:v>
                </c:pt>
                <c:pt idx="7">
                  <c:v>Substance Use Among Older Adults: Utilize evidence-based models for addressing substance use including SBIRT (474% increase)</c:v>
                </c:pt>
                <c:pt idx="9">
                  <c:v>Alzheimer’s Disease and Other Dementias: Become familiar with available testing and diagnostic tools that can help determine the presence of dementia (105% increase)</c:v>
                </c:pt>
              </c:strCache>
            </c:strRef>
          </c:cat>
          <c:val>
            <c:numRef>
              <c:f>Sheet1!$C$2:$C$12</c:f>
              <c:numCache>
                <c:formatCode>General</c:formatCode>
                <c:ptCount val="11"/>
                <c:pt idx="1">
                  <c:v>2.08</c:v>
                </c:pt>
                <c:pt idx="3">
                  <c:v>2.1800000000000002</c:v>
                </c:pt>
                <c:pt idx="5" formatCode="0.00">
                  <c:v>2.11</c:v>
                </c:pt>
                <c:pt idx="7">
                  <c:v>1.95</c:v>
                </c:pt>
                <c:pt idx="9">
                  <c:v>2.36</c:v>
                </c:pt>
              </c:numCache>
            </c:numRef>
          </c:val>
          <c:extLst>
            <c:ext xmlns:c16="http://schemas.microsoft.com/office/drawing/2014/chart" uri="{C3380CC4-5D6E-409C-BE32-E72D297353CC}">
              <c16:uniqueId val="{00000001-2FEA-4E3E-8B52-7E43DCA4D647}"/>
            </c:ext>
          </c:extLst>
        </c:ser>
        <c:dLbls>
          <c:dLblPos val="outEnd"/>
          <c:showLegendKey val="0"/>
          <c:showVal val="1"/>
          <c:showCatName val="0"/>
          <c:showSerName val="0"/>
          <c:showPercent val="0"/>
          <c:showBubbleSize val="0"/>
        </c:dLbls>
        <c:gapWidth val="219"/>
        <c:overlap val="-27"/>
        <c:axId val="161388191"/>
        <c:axId val="2103263711"/>
      </c:barChart>
      <c:catAx>
        <c:axId val="1613881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03263711"/>
        <c:crosses val="autoZero"/>
        <c:auto val="1"/>
        <c:lblAlgn val="ctr"/>
        <c:lblOffset val="100"/>
        <c:noMultiLvlLbl val="0"/>
      </c:catAx>
      <c:valAx>
        <c:axId val="2103263711"/>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rPr>
                  <a:t>Mean Competency Rating</a:t>
                </a:r>
              </a:p>
            </c:rich>
          </c:tx>
          <c:layout>
            <c:manualLayout>
              <c:xMode val="edge"/>
              <c:yMode val="edge"/>
              <c:x val="9.9912314110342498E-3"/>
              <c:y val="0.2586224447980485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388191"/>
        <c:crosses val="autoZero"/>
        <c:crossBetween val="between"/>
        <c:majorUnit val="1"/>
      </c:valAx>
      <c:spPr>
        <a:noFill/>
        <a:ln>
          <a:noFill/>
        </a:ln>
        <a:effectLst/>
      </c:spPr>
    </c:plotArea>
    <c:legend>
      <c:legendPos val="b"/>
      <c:layout>
        <c:manualLayout>
          <c:xMode val="edge"/>
          <c:yMode val="edge"/>
          <c:x val="0.6221027489674027"/>
          <c:y val="0.19347555648352344"/>
          <c:w val="0.18774039071887669"/>
          <c:h val="5.06190209744623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dirty="0">
                <a:solidFill>
                  <a:schemeClr val="tx1"/>
                </a:solidFill>
              </a:rPr>
              <a:t>Mean</a:t>
            </a:r>
            <a:r>
              <a:rPr lang="en-US" sz="2000" b="1" baseline="0" dirty="0">
                <a:solidFill>
                  <a:schemeClr val="tx1"/>
                </a:solidFill>
              </a:rPr>
              <a:t> Competency Ratings Pre-Course and Post-Course</a:t>
            </a:r>
            <a:endParaRPr lang="en-US" sz="2000" b="1" dirty="0">
              <a:solidFill>
                <a:schemeClr val="tx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6487328680446002E-2"/>
          <c:y val="0.11988682291762109"/>
          <c:w val="0.8837861252972713"/>
          <c:h val="0.61675575157715223"/>
        </c:manualLayout>
      </c:layout>
      <c:barChart>
        <c:barDir val="col"/>
        <c:grouping val="clustered"/>
        <c:varyColors val="0"/>
        <c:ser>
          <c:idx val="0"/>
          <c:order val="0"/>
          <c:tx>
            <c:strRef>
              <c:f>'[win_23_MCOA_VE_reshape.xlsx]comp graph'!$B$1</c:f>
              <c:strCache>
                <c:ptCount val="1"/>
                <c:pt idx="0">
                  <c:v>Pre-Course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'[win_23_MCOA_VE_reshape.xlsx]comp graph'!$A$2:$A$10</c:f>
              <c:strCache>
                <c:ptCount val="9"/>
                <c:pt idx="0">
                  <c:v>Identify the basic components of strategic volunteer management. (88% increase)</c:v>
                </c:pt>
                <c:pt idx="1">
                  <c:v>Understand the role of the volunteer manager. (52% increase)</c:v>
                </c:pt>
                <c:pt idx="2">
                  <c:v>Understand trends and contextual factors for how volunteer programs are changing. (130% increase)</c:v>
                </c:pt>
                <c:pt idx="3">
                  <c:v>Identify characteristics of centralized, decentralized &amp; hybrid volunteer management program structures. (136% increase)</c:v>
                </c:pt>
                <c:pt idx="4">
                  <c:v>Develop a volunteer job description. (63% increase)</c:v>
                </c:pt>
                <c:pt idx="5">
                  <c:v>Develop a targeted recruitment campaign for volunteers. (81% increase)</c:v>
                </c:pt>
                <c:pt idx="6">
                  <c:v>Prepare your organization to work with volunteers. (60% increase)</c:v>
                </c:pt>
                <c:pt idx="7">
                  <c:v>Build relationships and provide support to your volunteers for long-term retention. (52% increase)</c:v>
                </c:pt>
                <c:pt idx="8">
                  <c:v>Identify process and outcome measures to evaluate and monitor your volunteer program. (125% increase)</c:v>
                </c:pt>
              </c:strCache>
            </c:strRef>
          </c:cat>
          <c:val>
            <c:numRef>
              <c:f>'[win_23_MCOA_VE_reshape.xlsx]comp graph'!$B$2:$B$10</c:f>
              <c:numCache>
                <c:formatCode>0.00</c:formatCode>
                <c:ptCount val="9"/>
                <c:pt idx="0">
                  <c:v>1.196078431372549</c:v>
                </c:pt>
                <c:pt idx="1">
                  <c:v>1.6470588235294117</c:v>
                </c:pt>
                <c:pt idx="2">
                  <c:v>0.94117647058823528</c:v>
                </c:pt>
                <c:pt idx="3">
                  <c:v>0.94117647058823528</c:v>
                </c:pt>
                <c:pt idx="4">
                  <c:v>1.4313725490196079</c:v>
                </c:pt>
                <c:pt idx="5">
                  <c:v>1.196078431372549</c:v>
                </c:pt>
                <c:pt idx="6">
                  <c:v>1.5294117647058822</c:v>
                </c:pt>
                <c:pt idx="7">
                  <c:v>1.6470588235294117</c:v>
                </c:pt>
                <c:pt idx="8">
                  <c:v>1</c:v>
                </c:pt>
              </c:numCache>
            </c:numRef>
          </c:val>
          <c:extLst>
            <c:ext xmlns:c16="http://schemas.microsoft.com/office/drawing/2014/chart" uri="{C3380CC4-5D6E-409C-BE32-E72D297353CC}">
              <c16:uniqueId val="{00000000-A17A-4610-8251-C035563D31D4}"/>
            </c:ext>
          </c:extLst>
        </c:ser>
        <c:ser>
          <c:idx val="1"/>
          <c:order val="1"/>
          <c:tx>
            <c:strRef>
              <c:f>'[win_23_MCOA_VE_reshape.xlsx]comp graph'!$C$1</c:f>
              <c:strCache>
                <c:ptCount val="1"/>
                <c:pt idx="0">
                  <c:v>Post-Course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'[win_23_MCOA_VE_reshape.xlsx]comp graph'!$A$2:$A$10</c:f>
              <c:strCache>
                <c:ptCount val="9"/>
                <c:pt idx="0">
                  <c:v>Identify the basic components of strategic volunteer management. (88% increase)</c:v>
                </c:pt>
                <c:pt idx="1">
                  <c:v>Understand the role of the volunteer manager. (52% increase)</c:v>
                </c:pt>
                <c:pt idx="2">
                  <c:v>Understand trends and contextual factors for how volunteer programs are changing. (130% increase)</c:v>
                </c:pt>
                <c:pt idx="3">
                  <c:v>Identify characteristics of centralized, decentralized &amp; hybrid volunteer management program structures. (136% increase)</c:v>
                </c:pt>
                <c:pt idx="4">
                  <c:v>Develop a volunteer job description. (63% increase)</c:v>
                </c:pt>
                <c:pt idx="5">
                  <c:v>Develop a targeted recruitment campaign for volunteers. (81% increase)</c:v>
                </c:pt>
                <c:pt idx="6">
                  <c:v>Prepare your organization to work with volunteers. (60% increase)</c:v>
                </c:pt>
                <c:pt idx="7">
                  <c:v>Build relationships and provide support to your volunteers for long-term retention. (52% increase)</c:v>
                </c:pt>
                <c:pt idx="8">
                  <c:v>Identify process and outcome measures to evaluate and monitor your volunteer program. (125% increase)</c:v>
                </c:pt>
              </c:strCache>
            </c:strRef>
          </c:cat>
          <c:val>
            <c:numRef>
              <c:f>'[win_23_MCOA_VE_reshape.xlsx]comp graph'!$C$2:$C$10</c:f>
              <c:numCache>
                <c:formatCode>0.00</c:formatCode>
                <c:ptCount val="9"/>
                <c:pt idx="0">
                  <c:v>2.2545454545454544</c:v>
                </c:pt>
                <c:pt idx="1">
                  <c:v>2.5090909090909093</c:v>
                </c:pt>
                <c:pt idx="2">
                  <c:v>2.1607142857142856</c:v>
                </c:pt>
                <c:pt idx="3">
                  <c:v>2.2181818181818183</c:v>
                </c:pt>
                <c:pt idx="4">
                  <c:v>2.3272727272727272</c:v>
                </c:pt>
                <c:pt idx="5">
                  <c:v>2.1636363636363636</c:v>
                </c:pt>
                <c:pt idx="6">
                  <c:v>2.4545454545454546</c:v>
                </c:pt>
                <c:pt idx="7">
                  <c:v>2.5090909090909093</c:v>
                </c:pt>
                <c:pt idx="8">
                  <c:v>2.2545454545454544</c:v>
                </c:pt>
              </c:numCache>
            </c:numRef>
          </c:val>
          <c:extLst>
            <c:ext xmlns:c16="http://schemas.microsoft.com/office/drawing/2014/chart" uri="{C3380CC4-5D6E-409C-BE32-E72D297353CC}">
              <c16:uniqueId val="{00000001-A17A-4610-8251-C035563D31D4}"/>
            </c:ext>
          </c:extLst>
        </c:ser>
        <c:dLbls>
          <c:showLegendKey val="0"/>
          <c:showVal val="0"/>
          <c:showCatName val="0"/>
          <c:showSerName val="0"/>
          <c:showPercent val="0"/>
          <c:showBubbleSize val="0"/>
        </c:dLbls>
        <c:gapWidth val="219"/>
        <c:overlap val="-27"/>
        <c:axId val="2096446911"/>
        <c:axId val="2087506511"/>
      </c:barChart>
      <c:catAx>
        <c:axId val="2096446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87506511"/>
        <c:crosses val="autoZero"/>
        <c:auto val="1"/>
        <c:lblAlgn val="ctr"/>
        <c:lblOffset val="100"/>
        <c:noMultiLvlLbl val="0"/>
      </c:catAx>
      <c:valAx>
        <c:axId val="2087506511"/>
        <c:scaling>
          <c:orientation val="minMax"/>
          <c:max val="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b="0" dirty="0">
                    <a:solidFill>
                      <a:schemeClr val="tx1"/>
                    </a:solidFill>
                  </a:rPr>
                  <a:t>Mean</a:t>
                </a:r>
                <a:r>
                  <a:rPr lang="en-US" b="0" baseline="0" dirty="0">
                    <a:solidFill>
                      <a:schemeClr val="tx1"/>
                    </a:solidFill>
                  </a:rPr>
                  <a:t> Competency Rating</a:t>
                </a:r>
                <a:endParaRPr lang="en-US" b="0" dirty="0">
                  <a:solidFill>
                    <a:schemeClr val="tx1"/>
                  </a:solidFill>
                </a:endParaRPr>
              </a:p>
            </c:rich>
          </c:tx>
          <c:layout>
            <c:manualLayout>
              <c:xMode val="edge"/>
              <c:yMode val="edge"/>
              <c:x val="7.1955822078051002E-3"/>
              <c:y val="0.24613011802741425"/>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96446911"/>
        <c:crosses val="autoZero"/>
        <c:crossBetween val="between"/>
        <c:majorUnit val="1"/>
      </c:valAx>
      <c:spPr>
        <a:noFill/>
        <a:ln>
          <a:noFill/>
        </a:ln>
        <a:effectLst/>
      </c:spPr>
    </c:plotArea>
    <c:legend>
      <c:legendPos val="b"/>
      <c:layout>
        <c:manualLayout>
          <c:xMode val="edge"/>
          <c:yMode val="edge"/>
          <c:x val="0.69621078595697894"/>
          <c:y val="0.13090904093188607"/>
          <c:w val="0.18043375815379251"/>
          <c:h val="4.85440125902666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0.07388</cdr:x>
      <cdr:y>0.52028</cdr:y>
    </cdr:from>
    <cdr:to>
      <cdr:x>0.17471</cdr:x>
      <cdr:y>0.57814</cdr:y>
    </cdr:to>
    <cdr:sp macro="" textlink="">
      <cdr:nvSpPr>
        <cdr:cNvPr id="2" name="TextBox 3">
          <a:extLst xmlns:a="http://schemas.openxmlformats.org/drawingml/2006/main">
            <a:ext uri="{FF2B5EF4-FFF2-40B4-BE49-F238E27FC236}">
              <a16:creationId xmlns:a16="http://schemas.microsoft.com/office/drawing/2014/main" id="{2941CFF8-6FDF-6DF1-6A99-B303679AB788}"/>
            </a:ext>
          </a:extLst>
        </cdr:cNvPr>
        <cdr:cNvSpPr txBox="1"/>
      </cdr:nvSpPr>
      <cdr:spPr>
        <a:xfrm xmlns:a="http://schemas.openxmlformats.org/drawingml/2006/main">
          <a:off x="845065" y="3020988"/>
          <a:ext cx="1153212" cy="335961"/>
        </a:xfrm>
        <a:prstGeom xmlns:a="http://schemas.openxmlformats.org/drawingml/2006/main" prst="rect">
          <a:avLst/>
        </a:prstGeom>
        <a:solidFill xmlns:a="http://schemas.openxmlformats.org/drawingml/2006/main">
          <a:schemeClr val="bg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xmlns:a="http://schemas.openxmlformats.org/drawingml/2006/main">
          <a:r>
            <a:rPr lang="en-US" sz="900" dirty="0">
              <a:solidFill>
                <a:schemeClr val="tx1">
                  <a:lumMod val="65000"/>
                  <a:lumOff val="35000"/>
                </a:schemeClr>
              </a:solidFill>
            </a:rPr>
            <a:t>1 (Beginning</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0.09278</cdr:x>
      <cdr:y>0.75783</cdr:y>
    </cdr:from>
    <cdr:to>
      <cdr:x>0.9828</cdr:x>
      <cdr:y>0.98963</cdr:y>
    </cdr:to>
    <cdr:sp macro="" textlink="">
      <cdr:nvSpPr>
        <cdr:cNvPr id="2" name="Rectangle 1">
          <a:extLst xmlns:a="http://schemas.openxmlformats.org/drawingml/2006/main">
            <a:ext uri="{FF2B5EF4-FFF2-40B4-BE49-F238E27FC236}">
              <a16:creationId xmlns:a16="http://schemas.microsoft.com/office/drawing/2014/main" id="{286A28D3-FA7F-A76B-A042-3678D7485A80}"/>
            </a:ext>
          </a:extLst>
        </cdr:cNvPr>
        <cdr:cNvSpPr/>
      </cdr:nvSpPr>
      <cdr:spPr>
        <a:xfrm xmlns:a="http://schemas.openxmlformats.org/drawingml/2006/main">
          <a:off x="1095393" y="3422268"/>
          <a:ext cx="10507225" cy="1046812"/>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FC288-1D5F-4C56-9C7E-CB2903C2AB91}"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23791E-C047-4DCF-94A1-FD5DD18CE087}" type="slidenum">
              <a:rPr lang="en-US" smtClean="0"/>
              <a:t>‹#›</a:t>
            </a:fld>
            <a:endParaRPr lang="en-US"/>
          </a:p>
        </p:txBody>
      </p:sp>
    </p:spTree>
    <p:extLst>
      <p:ext uri="{BB962C8B-B14F-4D97-AF65-F5344CB8AC3E}">
        <p14:creationId xmlns:p14="http://schemas.microsoft.com/office/powerpoint/2010/main" val="4192787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LC</a:t>
            </a:r>
          </a:p>
        </p:txBody>
      </p:sp>
      <p:sp>
        <p:nvSpPr>
          <p:cNvPr id="4" name="Slide Number Placeholder 3"/>
          <p:cNvSpPr>
            <a:spLocks noGrp="1"/>
          </p:cNvSpPr>
          <p:nvPr>
            <p:ph type="sldNum" sz="quarter" idx="5"/>
          </p:nvPr>
        </p:nvSpPr>
        <p:spPr/>
        <p:txBody>
          <a:bodyPr/>
          <a:lstStyle/>
          <a:p>
            <a:fld id="{7423791E-C047-4DCF-94A1-FD5DD18CE087}" type="slidenum">
              <a:rPr lang="en-US" smtClean="0"/>
              <a:t>2</a:t>
            </a:fld>
            <a:endParaRPr lang="en-US"/>
          </a:p>
        </p:txBody>
      </p:sp>
    </p:spTree>
    <p:extLst>
      <p:ext uri="{BB962C8B-B14F-4D97-AF65-F5344CB8AC3E}">
        <p14:creationId xmlns:p14="http://schemas.microsoft.com/office/powerpoint/2010/main" val="32322040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13</a:t>
            </a:fld>
            <a:endParaRPr lang="en-US"/>
          </a:p>
        </p:txBody>
      </p:sp>
    </p:spTree>
    <p:extLst>
      <p:ext uri="{BB962C8B-B14F-4D97-AF65-F5344CB8AC3E}">
        <p14:creationId xmlns:p14="http://schemas.microsoft.com/office/powerpoint/2010/main" val="3596320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14</a:t>
            </a:fld>
            <a:endParaRPr lang="en-US"/>
          </a:p>
        </p:txBody>
      </p:sp>
    </p:spTree>
    <p:extLst>
      <p:ext uri="{BB962C8B-B14F-4D97-AF65-F5344CB8AC3E}">
        <p14:creationId xmlns:p14="http://schemas.microsoft.com/office/powerpoint/2010/main" val="1267479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Now we will talk about the course. Clarify that this is a course for volunteer coordinators, not for volunteers</a:t>
            </a:r>
          </a:p>
        </p:txBody>
      </p:sp>
      <p:sp>
        <p:nvSpPr>
          <p:cNvPr id="4" name="Slide Number Placeholder 3"/>
          <p:cNvSpPr>
            <a:spLocks noGrp="1"/>
          </p:cNvSpPr>
          <p:nvPr>
            <p:ph type="sldNum" sz="quarter" idx="5"/>
          </p:nvPr>
        </p:nvSpPr>
        <p:spPr/>
        <p:txBody>
          <a:bodyPr/>
          <a:lstStyle/>
          <a:p>
            <a:fld id="{7423791E-C047-4DCF-94A1-FD5DD18CE087}" type="slidenum">
              <a:rPr lang="en-US" smtClean="0"/>
              <a:t>15</a:t>
            </a:fld>
            <a:endParaRPr lang="en-US"/>
          </a:p>
        </p:txBody>
      </p:sp>
    </p:spTree>
    <p:extLst>
      <p:ext uri="{BB962C8B-B14F-4D97-AF65-F5344CB8AC3E}">
        <p14:creationId xmlns:p14="http://schemas.microsoft.com/office/powerpoint/2010/main" val="2757565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1C509B"/>
                </a:solidFill>
              </a:rPr>
              <a:t>Many aging network agencies rely heavily on the work of volunteers to provide essential services including case assistance, meal delivery, home visits, and recreational activities. Volunteers also help connect organizations to the greater community.</a:t>
            </a:r>
          </a:p>
        </p:txBody>
      </p:sp>
      <p:sp>
        <p:nvSpPr>
          <p:cNvPr id="4" name="Slide Number Placeholder 3"/>
          <p:cNvSpPr>
            <a:spLocks noGrp="1"/>
          </p:cNvSpPr>
          <p:nvPr>
            <p:ph type="sldNum" sz="quarter" idx="5"/>
          </p:nvPr>
        </p:nvSpPr>
        <p:spPr/>
        <p:txBody>
          <a:bodyPr/>
          <a:lstStyle/>
          <a:p>
            <a:fld id="{7423791E-C047-4DCF-94A1-FD5DD18CE087}" type="slidenum">
              <a:rPr lang="en-US" smtClean="0"/>
              <a:t>16</a:t>
            </a:fld>
            <a:endParaRPr lang="en-US"/>
          </a:p>
        </p:txBody>
      </p:sp>
    </p:spTree>
    <p:extLst>
      <p:ext uri="{BB962C8B-B14F-4D97-AF65-F5344CB8AC3E}">
        <p14:creationId xmlns:p14="http://schemas.microsoft.com/office/powerpoint/2010/main" val="3634302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17</a:t>
            </a:fld>
            <a:endParaRPr lang="en-US"/>
          </a:p>
        </p:txBody>
      </p:sp>
    </p:spTree>
    <p:extLst>
      <p:ext uri="{BB962C8B-B14F-4D97-AF65-F5344CB8AC3E}">
        <p14:creationId xmlns:p14="http://schemas.microsoft.com/office/powerpoint/2010/main" val="157333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18</a:t>
            </a:fld>
            <a:endParaRPr lang="en-US"/>
          </a:p>
        </p:txBody>
      </p:sp>
    </p:spTree>
    <p:extLst>
      <p:ext uri="{BB962C8B-B14F-4D97-AF65-F5344CB8AC3E}">
        <p14:creationId xmlns:p14="http://schemas.microsoft.com/office/powerpoint/2010/main" val="2199077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19</a:t>
            </a:fld>
            <a:endParaRPr lang="en-US"/>
          </a:p>
        </p:txBody>
      </p:sp>
    </p:spTree>
    <p:extLst>
      <p:ext uri="{BB962C8B-B14F-4D97-AF65-F5344CB8AC3E}">
        <p14:creationId xmlns:p14="http://schemas.microsoft.com/office/powerpoint/2010/main" val="148254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23</a:t>
            </a:fld>
            <a:endParaRPr lang="en-US"/>
          </a:p>
        </p:txBody>
      </p:sp>
    </p:spTree>
    <p:extLst>
      <p:ext uri="{BB962C8B-B14F-4D97-AF65-F5344CB8AC3E}">
        <p14:creationId xmlns:p14="http://schemas.microsoft.com/office/powerpoint/2010/main" val="25312499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All increases were statistically significant</a:t>
            </a:r>
          </a:p>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25</a:t>
            </a:fld>
            <a:endParaRPr lang="en-US"/>
          </a:p>
        </p:txBody>
      </p:sp>
    </p:spTree>
    <p:extLst>
      <p:ext uri="{BB962C8B-B14F-4D97-AF65-F5344CB8AC3E}">
        <p14:creationId xmlns:p14="http://schemas.microsoft.com/office/powerpoint/2010/main" val="26847108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26</a:t>
            </a:fld>
            <a:endParaRPr lang="en-US"/>
          </a:p>
        </p:txBody>
      </p:sp>
    </p:spTree>
    <p:extLst>
      <p:ext uri="{BB962C8B-B14F-4D97-AF65-F5344CB8AC3E}">
        <p14:creationId xmlns:p14="http://schemas.microsoft.com/office/powerpoint/2010/main" val="97464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3</a:t>
            </a:fld>
            <a:endParaRPr lang="en-US"/>
          </a:p>
        </p:txBody>
      </p:sp>
    </p:spTree>
    <p:extLst>
      <p:ext uri="{BB962C8B-B14F-4D97-AF65-F5344CB8AC3E}">
        <p14:creationId xmlns:p14="http://schemas.microsoft.com/office/powerpoint/2010/main" val="6296549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31</a:t>
            </a:fld>
            <a:endParaRPr lang="en-US"/>
          </a:p>
        </p:txBody>
      </p:sp>
    </p:spTree>
    <p:extLst>
      <p:ext uri="{BB962C8B-B14F-4D97-AF65-F5344CB8AC3E}">
        <p14:creationId xmlns:p14="http://schemas.microsoft.com/office/powerpoint/2010/main" val="1234382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Portal for NCOA – BHA and Volunteer</a:t>
            </a:r>
          </a:p>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4</a:t>
            </a:fld>
            <a:endParaRPr lang="en-US"/>
          </a:p>
        </p:txBody>
      </p:sp>
    </p:spTree>
    <p:extLst>
      <p:ext uri="{BB962C8B-B14F-4D97-AF65-F5344CB8AC3E}">
        <p14:creationId xmlns:p14="http://schemas.microsoft.com/office/powerpoint/2010/main" val="276186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of 20 hours – anywhere, anytime</a:t>
            </a:r>
          </a:p>
        </p:txBody>
      </p:sp>
      <p:sp>
        <p:nvSpPr>
          <p:cNvPr id="4" name="Slide Number Placeholder 3"/>
          <p:cNvSpPr>
            <a:spLocks noGrp="1"/>
          </p:cNvSpPr>
          <p:nvPr>
            <p:ph type="sldNum" sz="quarter" idx="5"/>
          </p:nvPr>
        </p:nvSpPr>
        <p:spPr/>
        <p:txBody>
          <a:bodyPr/>
          <a:lstStyle/>
          <a:p>
            <a:fld id="{7423791E-C047-4DCF-94A1-FD5DD18CE087}" type="slidenum">
              <a:rPr lang="en-US" smtClean="0"/>
              <a:t>7</a:t>
            </a:fld>
            <a:endParaRPr lang="en-US"/>
          </a:p>
        </p:txBody>
      </p:sp>
    </p:spTree>
    <p:extLst>
      <p:ext uri="{BB962C8B-B14F-4D97-AF65-F5344CB8AC3E}">
        <p14:creationId xmlns:p14="http://schemas.microsoft.com/office/powerpoint/2010/main" val="2544821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8</a:t>
            </a:fld>
            <a:endParaRPr lang="en-US"/>
          </a:p>
        </p:txBody>
      </p:sp>
    </p:spTree>
    <p:extLst>
      <p:ext uri="{BB962C8B-B14F-4D97-AF65-F5344CB8AC3E}">
        <p14:creationId xmlns:p14="http://schemas.microsoft.com/office/powerpoint/2010/main" val="823646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9</a:t>
            </a:fld>
            <a:endParaRPr lang="en-US"/>
          </a:p>
        </p:txBody>
      </p:sp>
    </p:spTree>
    <p:extLst>
      <p:ext uri="{BB962C8B-B14F-4D97-AF65-F5344CB8AC3E}">
        <p14:creationId xmlns:p14="http://schemas.microsoft.com/office/powerpoint/2010/main" val="2684710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None/>
            </a:pPr>
            <a:r>
              <a:rPr lang="en-US" sz="1200" dirty="0">
                <a:solidFill>
                  <a:srgbClr val="1C509B"/>
                </a:solidFill>
              </a:rPr>
              <a:t>This chart shows the competency statement for each course with the greatest mean skill level increase from the pre-course assessment to the post-course assessment.</a:t>
            </a:r>
          </a:p>
          <a:p>
            <a:endParaRPr lang="en-US" dirty="0"/>
          </a:p>
          <a:p>
            <a:r>
              <a:rPr lang="en-US" dirty="0"/>
              <a:t>All increases were statistically significant</a:t>
            </a:r>
          </a:p>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10</a:t>
            </a:fld>
            <a:endParaRPr lang="en-US"/>
          </a:p>
        </p:txBody>
      </p:sp>
    </p:spTree>
    <p:extLst>
      <p:ext uri="{BB962C8B-B14F-4D97-AF65-F5344CB8AC3E}">
        <p14:creationId xmlns:p14="http://schemas.microsoft.com/office/powerpoint/2010/main" val="305388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Interviews and pre-post comp</a:t>
            </a:r>
          </a:p>
          <a:p>
            <a:r>
              <a:rPr lang="en-US" dirty="0"/>
              <a:t>Who are these people</a:t>
            </a:r>
          </a:p>
        </p:txBody>
      </p:sp>
      <p:sp>
        <p:nvSpPr>
          <p:cNvPr id="4" name="Slide Number Placeholder 3"/>
          <p:cNvSpPr>
            <a:spLocks noGrp="1"/>
          </p:cNvSpPr>
          <p:nvPr>
            <p:ph type="sldNum" sz="quarter" idx="5"/>
          </p:nvPr>
        </p:nvSpPr>
        <p:spPr/>
        <p:txBody>
          <a:bodyPr/>
          <a:lstStyle/>
          <a:p>
            <a:fld id="{7423791E-C047-4DCF-94A1-FD5DD18CE087}" type="slidenum">
              <a:rPr lang="en-US" smtClean="0"/>
              <a:t>11</a:t>
            </a:fld>
            <a:endParaRPr lang="en-US"/>
          </a:p>
        </p:txBody>
      </p:sp>
    </p:spTree>
    <p:extLst>
      <p:ext uri="{BB962C8B-B14F-4D97-AF65-F5344CB8AC3E}">
        <p14:creationId xmlns:p14="http://schemas.microsoft.com/office/powerpoint/2010/main" val="2865247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423791E-C047-4DCF-94A1-FD5DD18CE087}" type="slidenum">
              <a:rPr lang="en-US" smtClean="0"/>
              <a:t>12</a:t>
            </a:fld>
            <a:endParaRPr lang="en-US"/>
          </a:p>
        </p:txBody>
      </p:sp>
    </p:spTree>
    <p:extLst>
      <p:ext uri="{BB962C8B-B14F-4D97-AF65-F5344CB8AC3E}">
        <p14:creationId xmlns:p14="http://schemas.microsoft.com/office/powerpoint/2010/main" val="1672057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4FB206-B5F5-9836-A589-868A803D8B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F0CA47-B123-3A5B-388D-00E7D789B2B3}"/>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0F4B8E-177C-984B-EC6F-6A724F680115}"/>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5" name="Footer Placeholder 4">
            <a:extLst>
              <a:ext uri="{FF2B5EF4-FFF2-40B4-BE49-F238E27FC236}">
                <a16:creationId xmlns:a16="http://schemas.microsoft.com/office/drawing/2014/main" id="{5957AEF0-5CE9-6769-F8F8-D467E54BC8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13D683-7871-E081-6AF9-82548CA5D3E9}"/>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1672869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0F64E-7E3E-A7BF-CF9A-308F017095D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08223B-6FF8-6273-8FE1-AB164FD619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BFD132-FCA7-FE4D-7D20-A445CC1EAC56}"/>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5" name="Footer Placeholder 4">
            <a:extLst>
              <a:ext uri="{FF2B5EF4-FFF2-40B4-BE49-F238E27FC236}">
                <a16:creationId xmlns:a16="http://schemas.microsoft.com/office/drawing/2014/main" id="{33ED77A3-4EF6-7EE4-09D7-56415AB392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89D149-8E97-2484-F105-AEE2C78AFDDD}"/>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3368263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C0578-3E35-CB5F-4155-DDDD4106AB72}"/>
              </a:ext>
            </a:extLst>
          </p:cNvPr>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83F97E-ED70-FC4D-E58C-CAB01D48FCF2}"/>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A4FD28-CE27-21F5-63F0-F0F80F2754DE}"/>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5" name="Footer Placeholder 4">
            <a:extLst>
              <a:ext uri="{FF2B5EF4-FFF2-40B4-BE49-F238E27FC236}">
                <a16:creationId xmlns:a16="http://schemas.microsoft.com/office/drawing/2014/main" id="{BDB3E2A6-15B6-F0D9-716E-9D08AE452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96C13-40BB-7D5B-59CE-0B6B1E2665A5}"/>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935002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7B39-F8AE-D7C4-7A10-E861BD0136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FCB49C-43FD-FDE1-CA06-B65D3AEB16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8BDF09-983C-2032-C363-83A34B5F1C5E}"/>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5" name="Footer Placeholder 4">
            <a:extLst>
              <a:ext uri="{FF2B5EF4-FFF2-40B4-BE49-F238E27FC236}">
                <a16:creationId xmlns:a16="http://schemas.microsoft.com/office/drawing/2014/main" id="{19010757-9924-0D5F-D22E-B473ADE339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F68E4-0E68-F784-9FAC-D38CEC9F92D9}"/>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1369266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F820-316C-18E5-CD2F-C8B7B47C8C81}"/>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7918A2-60BC-4D09-428F-109680C3A14F}"/>
              </a:ext>
            </a:extLst>
          </p:cNvPr>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2A0978-CA7E-876A-308A-1C771F8938E2}"/>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5" name="Footer Placeholder 4">
            <a:extLst>
              <a:ext uri="{FF2B5EF4-FFF2-40B4-BE49-F238E27FC236}">
                <a16:creationId xmlns:a16="http://schemas.microsoft.com/office/drawing/2014/main" id="{F3A7BCDF-9078-D89B-19E5-46EA43CFE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F6EFE6-C5EA-595E-C146-9B6FE1EBDC59}"/>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285779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C315E-10BF-ADA1-2ACC-D42F08079C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D0AF2-C1FE-EDA3-CC53-A8263F54C56B}"/>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3A425ED-0FC7-80F4-62DF-F0F33A4CFDA0}"/>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B4C7D3B-370C-2D30-7753-F18A6C23D247}"/>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6" name="Footer Placeholder 5">
            <a:extLst>
              <a:ext uri="{FF2B5EF4-FFF2-40B4-BE49-F238E27FC236}">
                <a16:creationId xmlns:a16="http://schemas.microsoft.com/office/drawing/2014/main" id="{1FE2A3A2-5572-D6D0-60AF-0D7711B9B0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5C457A-C080-FEDA-E701-7E67291C70B2}"/>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379149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28F74-954A-BAF8-5E1D-C9F891815BFB}"/>
              </a:ext>
            </a:extLst>
          </p:cNvPr>
          <p:cNvSpPr>
            <a:spLocks noGrp="1"/>
          </p:cNvSpPr>
          <p:nvPr>
            <p:ph type="title"/>
          </p:nvPr>
        </p:nvSpPr>
        <p:spPr>
          <a:xfrm>
            <a:off x="839789"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4BC3CE9-2C61-C6DF-2A8A-3193A8C95AEB}"/>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88A9E8-214B-96C9-086B-D824535AF2E2}"/>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A79490-3046-31F8-AE59-CFD1F638A711}"/>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42CE7F8-8985-906F-1385-A717156602F8}"/>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7F500F-CB1B-16EE-FAF3-4354D38E132C}"/>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8" name="Footer Placeholder 7">
            <a:extLst>
              <a:ext uri="{FF2B5EF4-FFF2-40B4-BE49-F238E27FC236}">
                <a16:creationId xmlns:a16="http://schemas.microsoft.com/office/drawing/2014/main" id="{88642B55-7CA7-FB7D-0A6A-B408AE281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1278CE-0F20-8809-0F0D-5B867AB0142F}"/>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2178032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BE39E-D03F-CC3E-AEB0-59000ADD67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421B8F2-E17B-2C6B-250E-66B4824F4ACE}"/>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4" name="Footer Placeholder 3">
            <a:extLst>
              <a:ext uri="{FF2B5EF4-FFF2-40B4-BE49-F238E27FC236}">
                <a16:creationId xmlns:a16="http://schemas.microsoft.com/office/drawing/2014/main" id="{686B1283-03FB-2386-3B6C-1041757E78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286A50-949C-5A4E-EBD2-8C6BD66C2B6E}"/>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23552299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AD793D-B202-EA20-ECB6-1586DA18A429}"/>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3" name="Footer Placeholder 2">
            <a:extLst>
              <a:ext uri="{FF2B5EF4-FFF2-40B4-BE49-F238E27FC236}">
                <a16:creationId xmlns:a16="http://schemas.microsoft.com/office/drawing/2014/main" id="{A8181074-B017-B17A-F02B-EBC74BA0D8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5FE6C9-D8CE-D9EA-D6CB-3E74C3161607}"/>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708746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C8DA-18AC-980C-6AA4-373BB0D9A752}"/>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7ECF4F-5D92-3379-EF8C-4E764B8324DF}"/>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093C0C-2D23-B208-0F3C-DC06D6816D8C}"/>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45111010-7C09-9A07-45D7-702971AB57C1}"/>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6" name="Footer Placeholder 5">
            <a:extLst>
              <a:ext uri="{FF2B5EF4-FFF2-40B4-BE49-F238E27FC236}">
                <a16:creationId xmlns:a16="http://schemas.microsoft.com/office/drawing/2014/main" id="{BDE36152-DD16-B8E7-B6C0-2A39F7D11C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56780-D1E6-08A6-C8F3-CBF5FFBDC757}"/>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2421115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5F9D9-5EF5-FDA6-81AC-21DEC3E33B10}"/>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FC2E2AB-917E-0350-9BE6-3EB820C12DE5}"/>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US"/>
          </a:p>
        </p:txBody>
      </p:sp>
      <p:sp>
        <p:nvSpPr>
          <p:cNvPr id="4" name="Text Placeholder 3">
            <a:extLst>
              <a:ext uri="{FF2B5EF4-FFF2-40B4-BE49-F238E27FC236}">
                <a16:creationId xmlns:a16="http://schemas.microsoft.com/office/drawing/2014/main" id="{75733D40-EE0D-3E3C-A86E-D5A87274E58A}"/>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61CDDB70-52F0-EF3A-B6E5-FDEF3DCADA1C}"/>
              </a:ext>
            </a:extLst>
          </p:cNvPr>
          <p:cNvSpPr>
            <a:spLocks noGrp="1"/>
          </p:cNvSpPr>
          <p:nvPr>
            <p:ph type="dt" sz="half" idx="10"/>
          </p:nvPr>
        </p:nvSpPr>
        <p:spPr/>
        <p:txBody>
          <a:bodyPr/>
          <a:lstStyle/>
          <a:p>
            <a:fld id="{B56AB349-4D2D-49E9-A4DC-AA8616CEDD51}" type="datetimeFigureOut">
              <a:rPr lang="en-US" smtClean="0"/>
              <a:t>2/20/2024</a:t>
            </a:fld>
            <a:endParaRPr lang="en-US"/>
          </a:p>
        </p:txBody>
      </p:sp>
      <p:sp>
        <p:nvSpPr>
          <p:cNvPr id="6" name="Footer Placeholder 5">
            <a:extLst>
              <a:ext uri="{FF2B5EF4-FFF2-40B4-BE49-F238E27FC236}">
                <a16:creationId xmlns:a16="http://schemas.microsoft.com/office/drawing/2014/main" id="{85265F29-543C-D0BC-59A5-0058D6F43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422D31-911F-3B90-6EAB-7B161123FFF0}"/>
              </a:ext>
            </a:extLst>
          </p:cNvPr>
          <p:cNvSpPr>
            <a:spLocks noGrp="1"/>
          </p:cNvSpPr>
          <p:nvPr>
            <p:ph type="sldNum" sz="quarter" idx="12"/>
          </p:nvPr>
        </p:nvSpPr>
        <p:spPr/>
        <p:txBody>
          <a:bodyPr/>
          <a:lstStyle/>
          <a:p>
            <a:fld id="{1D7EF997-CD62-4DB2-AA72-98B0FE8620C8}" type="slidenum">
              <a:rPr lang="en-US" smtClean="0"/>
              <a:t>‹#›</a:t>
            </a:fld>
            <a:endParaRPr lang="en-US"/>
          </a:p>
        </p:txBody>
      </p:sp>
    </p:spTree>
    <p:extLst>
      <p:ext uri="{BB962C8B-B14F-4D97-AF65-F5344CB8AC3E}">
        <p14:creationId xmlns:p14="http://schemas.microsoft.com/office/powerpoint/2010/main" val="3626440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98DA78-E8E9-99C8-3051-74EBF3D79CC6}"/>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6E043FC-535A-1D69-B141-B730CDEECF2F}"/>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31B9BE-3A7E-30A9-25CC-1D79F2A7563D}"/>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6AB349-4D2D-49E9-A4DC-AA8616CEDD51}" type="datetimeFigureOut">
              <a:rPr lang="en-US" smtClean="0"/>
              <a:t>2/20/2024</a:t>
            </a:fld>
            <a:endParaRPr lang="en-US"/>
          </a:p>
        </p:txBody>
      </p:sp>
      <p:sp>
        <p:nvSpPr>
          <p:cNvPr id="5" name="Footer Placeholder 4">
            <a:extLst>
              <a:ext uri="{FF2B5EF4-FFF2-40B4-BE49-F238E27FC236}">
                <a16:creationId xmlns:a16="http://schemas.microsoft.com/office/drawing/2014/main" id="{196EDD9A-8C25-48DD-CD80-BAF6CDACC21D}"/>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6B1FD3-3340-DB1E-2B7B-69498B07CE15}"/>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7EF997-CD62-4DB2-AA72-98B0FE8620C8}" type="slidenum">
              <a:rPr lang="en-US" smtClean="0"/>
              <a:t>‹#›</a:t>
            </a:fld>
            <a:endParaRPr lang="en-US"/>
          </a:p>
        </p:txBody>
      </p:sp>
    </p:spTree>
    <p:extLst>
      <p:ext uri="{BB962C8B-B14F-4D97-AF65-F5344CB8AC3E}">
        <p14:creationId xmlns:p14="http://schemas.microsoft.com/office/powerpoint/2010/main" val="4168123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mailto:cader@bu.edu" TargetMode="External"/><Relationship Id="rId3" Type="http://schemas.openxmlformats.org/officeDocument/2006/relationships/image" Target="../media/image22.tiff"/><Relationship Id="rId7" Type="http://schemas.openxmlformats.org/officeDocument/2006/relationships/hyperlink" Target="https://thenetwork.bu.edu/cader/"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mailto:annaleew@bu.edu" TargetMode="External"/><Relationship Id="rId5" Type="http://schemas.openxmlformats.org/officeDocument/2006/relationships/hyperlink" Target="mailto:kkuhn@bu.edu" TargetMode="External"/><Relationship Id="rId4" Type="http://schemas.openxmlformats.org/officeDocument/2006/relationships/hyperlink" Target="mailto:bronwyn@bu.edu"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D389"/>
        </a:solidFill>
        <a:effectLst/>
      </p:bgPr>
    </p:bg>
    <p:spTree>
      <p:nvGrpSpPr>
        <p:cNvPr id="1" name=""/>
        <p:cNvGrpSpPr/>
        <p:nvPr/>
      </p:nvGrpSpPr>
      <p:grpSpPr>
        <a:xfrm>
          <a:off x="0" y="0"/>
          <a:ext cx="0" cy="0"/>
          <a:chOff x="0" y="0"/>
          <a:chExt cx="0" cy="0"/>
        </a:xfrm>
      </p:grpSpPr>
      <p:pic>
        <p:nvPicPr>
          <p:cNvPr id="12" name="Google Shape;95;p1" descr="CADER Logo with hugging couple">
            <a:extLst>
              <a:ext uri="{FF2B5EF4-FFF2-40B4-BE49-F238E27FC236}">
                <a16:creationId xmlns:a16="http://schemas.microsoft.com/office/drawing/2014/main" id="{10E3259C-2C27-D38F-E954-5A1D33DBA100}"/>
              </a:ext>
            </a:extLst>
          </p:cNvPr>
          <p:cNvPicPr preferRelativeResize="0"/>
          <p:nvPr/>
        </p:nvPicPr>
        <p:blipFill rotWithShape="1">
          <a:blip r:embed="rId2">
            <a:alphaModFix/>
          </a:blip>
          <a:srcRect t="12091" b="16058"/>
          <a:stretch/>
        </p:blipFill>
        <p:spPr>
          <a:xfrm>
            <a:off x="0" y="-1"/>
            <a:ext cx="12192000" cy="3301678"/>
          </a:xfrm>
          <a:prstGeom prst="rect">
            <a:avLst/>
          </a:prstGeom>
          <a:noFill/>
          <a:ln>
            <a:noFill/>
          </a:ln>
        </p:spPr>
      </p:pic>
      <p:pic>
        <p:nvPicPr>
          <p:cNvPr id="13" name="Google Shape;96;p1">
            <a:extLst>
              <a:ext uri="{FF2B5EF4-FFF2-40B4-BE49-F238E27FC236}">
                <a16:creationId xmlns:a16="http://schemas.microsoft.com/office/drawing/2014/main" id="{D282A781-257D-96C4-FE28-F4AC73F544AD}"/>
              </a:ext>
            </a:extLst>
          </p:cNvPr>
          <p:cNvPicPr preferRelativeResize="0"/>
          <p:nvPr/>
        </p:nvPicPr>
        <p:blipFill rotWithShape="1">
          <a:blip r:embed="rId3">
            <a:alphaModFix/>
          </a:blip>
          <a:srcRect/>
          <a:stretch/>
        </p:blipFill>
        <p:spPr>
          <a:xfrm>
            <a:off x="248561" y="5898132"/>
            <a:ext cx="7574295" cy="710185"/>
          </a:xfrm>
          <a:prstGeom prst="rect">
            <a:avLst/>
          </a:prstGeom>
          <a:noFill/>
          <a:ln>
            <a:noFill/>
          </a:ln>
        </p:spPr>
      </p:pic>
      <p:sp>
        <p:nvSpPr>
          <p:cNvPr id="14" name="TextBox 13">
            <a:extLst>
              <a:ext uri="{FF2B5EF4-FFF2-40B4-BE49-F238E27FC236}">
                <a16:creationId xmlns:a16="http://schemas.microsoft.com/office/drawing/2014/main" id="{FEF8DC75-0975-4D9D-5313-D62D342A5874}"/>
              </a:ext>
            </a:extLst>
          </p:cNvPr>
          <p:cNvSpPr txBox="1"/>
          <p:nvPr/>
        </p:nvSpPr>
        <p:spPr>
          <a:xfrm>
            <a:off x="2154940" y="3556324"/>
            <a:ext cx="8039460" cy="2062103"/>
          </a:xfrm>
          <a:prstGeom prst="rect">
            <a:avLst/>
          </a:prstGeom>
          <a:noFill/>
        </p:spPr>
        <p:txBody>
          <a:bodyPr wrap="square" rtlCol="0">
            <a:spAutoFit/>
          </a:bodyPr>
          <a:lstStyle/>
          <a:p>
            <a:pPr algn="ctr"/>
            <a:r>
              <a:rPr lang="en-US" sz="6400" b="1" dirty="0">
                <a:solidFill>
                  <a:srgbClr val="1C509B"/>
                </a:solidFill>
              </a:rPr>
              <a:t>Supporting Senior Center Professionals</a:t>
            </a:r>
          </a:p>
        </p:txBody>
      </p:sp>
    </p:spTree>
    <p:extLst>
      <p:ext uri="{BB962C8B-B14F-4D97-AF65-F5344CB8AC3E}">
        <p14:creationId xmlns:p14="http://schemas.microsoft.com/office/powerpoint/2010/main" val="35644765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graphicFrame>
        <p:nvGraphicFramePr>
          <p:cNvPr id="8" name="Chart 7">
            <a:extLst>
              <a:ext uri="{FF2B5EF4-FFF2-40B4-BE49-F238E27FC236}">
                <a16:creationId xmlns:a16="http://schemas.microsoft.com/office/drawing/2014/main" id="{3EBA4ED9-1AD5-2D7E-19E5-A28083B7968A}"/>
              </a:ext>
            </a:extLst>
          </p:cNvPr>
          <p:cNvGraphicFramePr>
            <a:graphicFrameLocks/>
          </p:cNvGraphicFramePr>
          <p:nvPr>
            <p:extLst>
              <p:ext uri="{D42A27DB-BD31-4B8C-83A1-F6EECF244321}">
                <p14:modId xmlns:p14="http://schemas.microsoft.com/office/powerpoint/2010/main" val="4004817007"/>
              </p:ext>
            </p:extLst>
          </p:nvPr>
        </p:nvGraphicFramePr>
        <p:xfrm>
          <a:off x="369454" y="240031"/>
          <a:ext cx="11437735" cy="5806440"/>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8">
            <a:extLst>
              <a:ext uri="{FF2B5EF4-FFF2-40B4-BE49-F238E27FC236}">
                <a16:creationId xmlns:a16="http://schemas.microsoft.com/office/drawing/2014/main" id="{A16586AA-CB85-3B18-3096-DF37A00449C8}"/>
              </a:ext>
            </a:extLst>
          </p:cNvPr>
          <p:cNvSpPr/>
          <p:nvPr/>
        </p:nvSpPr>
        <p:spPr>
          <a:xfrm>
            <a:off x="2057400" y="4171950"/>
            <a:ext cx="8286750" cy="18745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9CD608C-499A-9602-0D8E-92EC7AFD304D}"/>
              </a:ext>
            </a:extLst>
          </p:cNvPr>
          <p:cNvSpPr txBox="1"/>
          <p:nvPr/>
        </p:nvSpPr>
        <p:spPr>
          <a:xfrm>
            <a:off x="2423160" y="4171950"/>
            <a:ext cx="1600200" cy="1569660"/>
          </a:xfrm>
          <a:prstGeom prst="rect">
            <a:avLst/>
          </a:prstGeom>
          <a:noFill/>
        </p:spPr>
        <p:txBody>
          <a:bodyPr wrap="square" rtlCol="0">
            <a:spAutoFit/>
          </a:bodyPr>
          <a:lstStyle/>
          <a:p>
            <a:pPr algn="ctr"/>
            <a:r>
              <a:rPr lang="en-US" sz="1200" b="1" i="0" u="none" strike="noStrike" dirty="0">
                <a:solidFill>
                  <a:srgbClr val="000000"/>
                </a:solidFill>
                <a:effectLst/>
              </a:rPr>
              <a:t>Mental Health and Aging: </a:t>
            </a:r>
            <a:r>
              <a:rPr lang="en-US" sz="1200" b="0" i="0" u="none" strike="noStrike" dirty="0">
                <a:solidFill>
                  <a:srgbClr val="000000"/>
                </a:solidFill>
                <a:effectLst/>
              </a:rPr>
              <a:t>Explain how utilizing individual and group interventions are appropriate for addressing the mental health of older adults (93% increase)</a:t>
            </a:r>
            <a:r>
              <a:rPr lang="en-US" sz="1200" dirty="0"/>
              <a:t> </a:t>
            </a:r>
          </a:p>
        </p:txBody>
      </p:sp>
      <p:sp>
        <p:nvSpPr>
          <p:cNvPr id="11" name="TextBox 10">
            <a:extLst>
              <a:ext uri="{FF2B5EF4-FFF2-40B4-BE49-F238E27FC236}">
                <a16:creationId xmlns:a16="http://schemas.microsoft.com/office/drawing/2014/main" id="{FFFC3F1E-F099-B3C5-B93A-1E49AE987FD2}"/>
              </a:ext>
            </a:extLst>
          </p:cNvPr>
          <p:cNvSpPr txBox="1"/>
          <p:nvPr/>
        </p:nvSpPr>
        <p:spPr>
          <a:xfrm>
            <a:off x="4023360" y="4171950"/>
            <a:ext cx="1600200" cy="1754326"/>
          </a:xfrm>
          <a:prstGeom prst="rect">
            <a:avLst/>
          </a:prstGeom>
          <a:noFill/>
        </p:spPr>
        <p:txBody>
          <a:bodyPr wrap="square" rtlCol="0">
            <a:spAutoFit/>
          </a:bodyPr>
          <a:lstStyle/>
          <a:p>
            <a:pPr algn="ctr"/>
            <a:r>
              <a:rPr lang="en-US" sz="1200" b="1" i="0" u="none" strike="noStrike" dirty="0">
                <a:solidFill>
                  <a:srgbClr val="000000"/>
                </a:solidFill>
                <a:effectLst/>
              </a:rPr>
              <a:t>Suicide Prevention among Older Adults: </a:t>
            </a:r>
            <a:r>
              <a:rPr lang="en-US" sz="1200" i="0" u="none" strike="noStrike" dirty="0">
                <a:solidFill>
                  <a:srgbClr val="000000"/>
                </a:solidFill>
                <a:effectLst/>
              </a:rPr>
              <a:t>Describe collaborative emergency plans that can impact the older adult’s safety when they are at risk of suicide (127% increase)</a:t>
            </a:r>
          </a:p>
        </p:txBody>
      </p:sp>
      <p:sp>
        <p:nvSpPr>
          <p:cNvPr id="12" name="TextBox 11">
            <a:extLst>
              <a:ext uri="{FF2B5EF4-FFF2-40B4-BE49-F238E27FC236}">
                <a16:creationId xmlns:a16="http://schemas.microsoft.com/office/drawing/2014/main" id="{ED35DAC3-6988-1765-B8A8-B3FCAD6A77A6}"/>
              </a:ext>
            </a:extLst>
          </p:cNvPr>
          <p:cNvSpPr txBox="1"/>
          <p:nvPr/>
        </p:nvSpPr>
        <p:spPr>
          <a:xfrm>
            <a:off x="5578093" y="4166056"/>
            <a:ext cx="1687946" cy="1754326"/>
          </a:xfrm>
          <a:prstGeom prst="rect">
            <a:avLst/>
          </a:prstGeom>
          <a:noFill/>
        </p:spPr>
        <p:txBody>
          <a:bodyPr wrap="square" rtlCol="0">
            <a:spAutoFit/>
          </a:bodyPr>
          <a:lstStyle/>
          <a:p>
            <a:pPr algn="ctr"/>
            <a:r>
              <a:rPr lang="en-US" sz="1200" b="1" i="0" u="none" strike="noStrike" dirty="0">
                <a:solidFill>
                  <a:srgbClr val="000000"/>
                </a:solidFill>
                <a:effectLst/>
              </a:rPr>
              <a:t>Mental Wellness and Resilience Among Older Immigrants and Refugees: </a:t>
            </a:r>
            <a:r>
              <a:rPr lang="en-US" sz="1200" i="0" u="none" strike="noStrike" dirty="0">
                <a:solidFill>
                  <a:srgbClr val="000000"/>
                </a:solidFill>
                <a:effectLst/>
              </a:rPr>
              <a:t>Identify the strengths and resources in immigrants and immigrant communities that build resilience (145% increase)</a:t>
            </a:r>
          </a:p>
        </p:txBody>
      </p:sp>
      <p:sp>
        <p:nvSpPr>
          <p:cNvPr id="13" name="TextBox 12">
            <a:extLst>
              <a:ext uri="{FF2B5EF4-FFF2-40B4-BE49-F238E27FC236}">
                <a16:creationId xmlns:a16="http://schemas.microsoft.com/office/drawing/2014/main" id="{99C7BF83-F889-7D5D-7454-3A2F5588461C}"/>
              </a:ext>
            </a:extLst>
          </p:cNvPr>
          <p:cNvSpPr txBox="1"/>
          <p:nvPr/>
        </p:nvSpPr>
        <p:spPr>
          <a:xfrm>
            <a:off x="7223760" y="4171950"/>
            <a:ext cx="1600200" cy="1384995"/>
          </a:xfrm>
          <a:prstGeom prst="rect">
            <a:avLst/>
          </a:prstGeom>
          <a:noFill/>
        </p:spPr>
        <p:txBody>
          <a:bodyPr wrap="square" rtlCol="0">
            <a:spAutoFit/>
          </a:bodyPr>
          <a:lstStyle/>
          <a:p>
            <a:pPr algn="ctr"/>
            <a:r>
              <a:rPr lang="en-US" sz="1200" b="1" i="0" u="none" strike="noStrike" dirty="0">
                <a:solidFill>
                  <a:srgbClr val="000000"/>
                </a:solidFill>
                <a:effectLst/>
              </a:rPr>
              <a:t>Substance Use Among Older Adults: </a:t>
            </a:r>
            <a:r>
              <a:rPr lang="en-US" sz="1200" i="0" u="none" strike="noStrike" dirty="0">
                <a:solidFill>
                  <a:srgbClr val="000000"/>
                </a:solidFill>
                <a:effectLst/>
              </a:rPr>
              <a:t>Utilize evidence-based models for addressing substance use including SBIRT (474% increase)</a:t>
            </a:r>
          </a:p>
        </p:txBody>
      </p:sp>
      <p:sp>
        <p:nvSpPr>
          <p:cNvPr id="14" name="TextBox 13">
            <a:extLst>
              <a:ext uri="{FF2B5EF4-FFF2-40B4-BE49-F238E27FC236}">
                <a16:creationId xmlns:a16="http://schemas.microsoft.com/office/drawing/2014/main" id="{3F27C18D-4025-E02F-81DE-129BE35E8A96}"/>
              </a:ext>
            </a:extLst>
          </p:cNvPr>
          <p:cNvSpPr txBox="1"/>
          <p:nvPr/>
        </p:nvSpPr>
        <p:spPr>
          <a:xfrm>
            <a:off x="8799379" y="4166056"/>
            <a:ext cx="1600200" cy="1754326"/>
          </a:xfrm>
          <a:prstGeom prst="rect">
            <a:avLst/>
          </a:prstGeom>
          <a:noFill/>
        </p:spPr>
        <p:txBody>
          <a:bodyPr wrap="square" rtlCol="0">
            <a:spAutoFit/>
          </a:bodyPr>
          <a:lstStyle/>
          <a:p>
            <a:pPr algn="ctr"/>
            <a:r>
              <a:rPr lang="en-US" sz="1200" b="1" i="0" u="none" strike="noStrike" dirty="0">
                <a:solidFill>
                  <a:srgbClr val="000000"/>
                </a:solidFill>
                <a:effectLst/>
              </a:rPr>
              <a:t>Alzheimer’s Disease and Other Dementias: </a:t>
            </a:r>
            <a:r>
              <a:rPr lang="en-US" sz="1200" i="0" u="none" strike="noStrike" dirty="0">
                <a:solidFill>
                  <a:srgbClr val="000000"/>
                </a:solidFill>
                <a:effectLst/>
              </a:rPr>
              <a:t>Become familiar with available testing and diagnostic tools that can help determine the presence of dementia (105% increase)</a:t>
            </a:r>
          </a:p>
        </p:txBody>
      </p:sp>
      <p:sp>
        <p:nvSpPr>
          <p:cNvPr id="15" name="TextBox 3">
            <a:extLst>
              <a:ext uri="{FF2B5EF4-FFF2-40B4-BE49-F238E27FC236}">
                <a16:creationId xmlns:a16="http://schemas.microsoft.com/office/drawing/2014/main" id="{4628A222-4DAD-3F20-1AA9-0BDA2688DD1F}"/>
              </a:ext>
            </a:extLst>
          </p:cNvPr>
          <p:cNvSpPr txBox="1"/>
          <p:nvPr/>
        </p:nvSpPr>
        <p:spPr>
          <a:xfrm>
            <a:off x="1214519" y="3998075"/>
            <a:ext cx="1153212" cy="335961"/>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nSpc>
                <a:spcPct val="106000"/>
              </a:lnSpc>
              <a:spcBef>
                <a:spcPts val="0"/>
              </a:spcBef>
              <a:spcAft>
                <a:spcPts val="800"/>
              </a:spcAft>
            </a:pPr>
            <a:r>
              <a:rPr lang="en-US" sz="900" kern="100" dirty="0">
                <a:solidFill>
                  <a:srgbClr val="595959"/>
                </a:solidFill>
                <a:effectLst/>
                <a:ea typeface="Calibri" panose="020F0502020204030204" pitchFamily="34" charset="0"/>
                <a:cs typeface="Times New Roman" panose="02020603050405020304" pitchFamily="18" charset="0"/>
              </a:rPr>
              <a:t>0 (No experience)</a:t>
            </a:r>
            <a:endParaRPr lang="en-US" sz="1100" dirty="0">
              <a:effectLst/>
              <a:ea typeface="Calibri" panose="020F0502020204030204" pitchFamily="34" charset="0"/>
              <a:cs typeface="Times New Roman" panose="02020603050405020304" pitchFamily="18" charset="0"/>
            </a:endParaRPr>
          </a:p>
        </p:txBody>
      </p:sp>
      <p:sp>
        <p:nvSpPr>
          <p:cNvPr id="16" name="TextBox 3">
            <a:extLst>
              <a:ext uri="{FF2B5EF4-FFF2-40B4-BE49-F238E27FC236}">
                <a16:creationId xmlns:a16="http://schemas.microsoft.com/office/drawing/2014/main" id="{8B4C770B-42F6-4382-8AD4-04D689076F63}"/>
              </a:ext>
            </a:extLst>
          </p:cNvPr>
          <p:cNvSpPr txBox="1"/>
          <p:nvPr/>
        </p:nvSpPr>
        <p:spPr>
          <a:xfrm>
            <a:off x="1214519" y="2518069"/>
            <a:ext cx="1153212" cy="335961"/>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2 (Moderate</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
        <p:nvSpPr>
          <p:cNvPr id="17" name="TextBox 3">
            <a:extLst>
              <a:ext uri="{FF2B5EF4-FFF2-40B4-BE49-F238E27FC236}">
                <a16:creationId xmlns:a16="http://schemas.microsoft.com/office/drawing/2014/main" id="{E45DA31B-2EA7-916F-2399-5260345E6EFF}"/>
              </a:ext>
            </a:extLst>
          </p:cNvPr>
          <p:cNvSpPr txBox="1"/>
          <p:nvPr/>
        </p:nvSpPr>
        <p:spPr>
          <a:xfrm>
            <a:off x="1214519" y="1778066"/>
            <a:ext cx="1153212" cy="335961"/>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3 (Advanced</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
        <p:nvSpPr>
          <p:cNvPr id="18" name="TextBox 3">
            <a:extLst>
              <a:ext uri="{FF2B5EF4-FFF2-40B4-BE49-F238E27FC236}">
                <a16:creationId xmlns:a16="http://schemas.microsoft.com/office/drawing/2014/main" id="{AB69A6D7-3884-2FCA-95EB-82B773E3CB29}"/>
              </a:ext>
            </a:extLst>
          </p:cNvPr>
          <p:cNvSpPr txBox="1"/>
          <p:nvPr/>
        </p:nvSpPr>
        <p:spPr>
          <a:xfrm>
            <a:off x="1214519" y="1051668"/>
            <a:ext cx="1153212" cy="335961"/>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4 (Expert</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Tree>
    <p:extLst>
      <p:ext uri="{BB962C8B-B14F-4D97-AF65-F5344CB8AC3E}">
        <p14:creationId xmlns:p14="http://schemas.microsoft.com/office/powerpoint/2010/main" val="115929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108311" cy="830997"/>
          </a:xfrm>
          <a:prstGeom prst="rect">
            <a:avLst/>
          </a:prstGeom>
          <a:noFill/>
        </p:spPr>
        <p:txBody>
          <a:bodyPr wrap="square" rtlCol="0">
            <a:spAutoFit/>
          </a:bodyPr>
          <a:lstStyle/>
          <a:p>
            <a:r>
              <a:rPr lang="en-US" sz="4800" b="1" dirty="0">
                <a:solidFill>
                  <a:srgbClr val="1C509B"/>
                </a:solidFill>
              </a:rPr>
              <a:t>Training Participant Interviews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6" y="1269068"/>
            <a:ext cx="10726634" cy="3865161"/>
          </a:xfrm>
          <a:prstGeom prst="rect">
            <a:avLst/>
          </a:prstGeom>
          <a:noFill/>
        </p:spPr>
        <p:txBody>
          <a:bodyPr wrap="square" rtlCol="0">
            <a:spAutoFit/>
          </a:bodyPr>
          <a:lstStyle/>
          <a:p>
            <a:pPr marL="0" indent="0">
              <a:buNone/>
            </a:pPr>
            <a:r>
              <a:rPr lang="en-US" dirty="0">
                <a:solidFill>
                  <a:srgbClr val="1C509B"/>
                </a:solidFill>
              </a:rPr>
              <a:t>All participants who completed the BHA program were invited to participate in an interview</a:t>
            </a:r>
          </a:p>
          <a:p>
            <a:pPr>
              <a:buFont typeface="Wingdings" panose="05000000000000000000" pitchFamily="2" charset="2"/>
              <a:buChar char="Ø"/>
            </a:pPr>
            <a:r>
              <a:rPr lang="en-US" dirty="0">
                <a:solidFill>
                  <a:srgbClr val="1C509B"/>
                </a:solidFill>
              </a:rPr>
              <a:t>16 semi-structured key informant interviews were conducted between 2019-2020</a:t>
            </a:r>
          </a:p>
          <a:p>
            <a:pPr>
              <a:buFont typeface="Wingdings" panose="05000000000000000000" pitchFamily="2" charset="2"/>
              <a:buChar char="Ø"/>
            </a:pPr>
            <a:r>
              <a:rPr lang="en-US" dirty="0">
                <a:solidFill>
                  <a:srgbClr val="1C509B"/>
                </a:solidFill>
              </a:rPr>
              <a:t>The purpose of the key informant interviews was to gather information on:</a:t>
            </a:r>
          </a:p>
          <a:p>
            <a:pPr lvl="1">
              <a:buFont typeface="Wingdings" panose="05000000000000000000" pitchFamily="2" charset="2"/>
              <a:buChar char="Ø"/>
            </a:pPr>
            <a:r>
              <a:rPr lang="en-US" dirty="0">
                <a:solidFill>
                  <a:srgbClr val="1C509B"/>
                </a:solidFill>
              </a:rPr>
              <a:t>facilitators and barriers to completion of the online certificate program</a:t>
            </a:r>
          </a:p>
          <a:p>
            <a:pPr lvl="1">
              <a:buFont typeface="Wingdings" panose="05000000000000000000" pitchFamily="2" charset="2"/>
              <a:buChar char="Ø"/>
            </a:pPr>
            <a:r>
              <a:rPr lang="en-US" dirty="0">
                <a:solidFill>
                  <a:srgbClr val="1C509B"/>
                </a:solidFill>
              </a:rPr>
              <a:t>the perceived importance of the program content</a:t>
            </a:r>
          </a:p>
          <a:p>
            <a:pPr lvl="1">
              <a:buFont typeface="Wingdings" panose="05000000000000000000" pitchFamily="2" charset="2"/>
              <a:buChar char="Ø"/>
            </a:pPr>
            <a:r>
              <a:rPr lang="en-US" dirty="0">
                <a:solidFill>
                  <a:srgbClr val="1C509B"/>
                </a:solidFill>
              </a:rPr>
              <a:t>the impact of the program on their daily interactions and work</a:t>
            </a:r>
          </a:p>
        </p:txBody>
      </p:sp>
    </p:spTree>
    <p:extLst>
      <p:ext uri="{BB962C8B-B14F-4D97-AF65-F5344CB8AC3E}">
        <p14:creationId xmlns:p14="http://schemas.microsoft.com/office/powerpoint/2010/main" val="2726823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7" y="232022"/>
            <a:ext cx="11453090" cy="830997"/>
          </a:xfrm>
          <a:prstGeom prst="rect">
            <a:avLst/>
          </a:prstGeom>
          <a:noFill/>
        </p:spPr>
        <p:txBody>
          <a:bodyPr wrap="square" rtlCol="0">
            <a:spAutoFit/>
          </a:bodyPr>
          <a:lstStyle/>
          <a:p>
            <a:r>
              <a:rPr lang="en-US" sz="4800" b="1" dirty="0">
                <a:solidFill>
                  <a:srgbClr val="1C509B"/>
                </a:solidFill>
              </a:rPr>
              <a:t>Results: Qualitative Learner Feedback</a:t>
            </a:r>
          </a:p>
        </p:txBody>
      </p:sp>
      <p:sp>
        <p:nvSpPr>
          <p:cNvPr id="7" name="Content Placeholder 2">
            <a:extLst>
              <a:ext uri="{FF2B5EF4-FFF2-40B4-BE49-F238E27FC236}">
                <a16:creationId xmlns:a16="http://schemas.microsoft.com/office/drawing/2014/main" id="{B20DE317-AD01-9CF4-F1C3-3BCF79672D00}"/>
              </a:ext>
            </a:extLst>
          </p:cNvPr>
          <p:cNvSpPr txBox="1">
            <a:spLocks/>
          </p:cNvSpPr>
          <p:nvPr/>
        </p:nvSpPr>
        <p:spPr>
          <a:xfrm>
            <a:off x="2332234" y="1147397"/>
            <a:ext cx="9490313" cy="1200329"/>
          </a:xfrm>
          <a:prstGeom prst="rect">
            <a:avLst/>
          </a:prstGeom>
          <a:solidFill>
            <a:srgbClr val="B5D389"/>
          </a:solid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“Defining of needs of diverse populations was most powerful since I am a suburban kid who doesn’t know that. Even though you think you know what [immigrants and refugees] need, you don’t know. Cultural sensitivity or humility - even though we talk about it, because the module was so in-depth, it was more powerful.”</a:t>
            </a:r>
          </a:p>
        </p:txBody>
      </p:sp>
      <p:sp>
        <p:nvSpPr>
          <p:cNvPr id="4" name="Content Placeholder 2">
            <a:extLst>
              <a:ext uri="{FF2B5EF4-FFF2-40B4-BE49-F238E27FC236}">
                <a16:creationId xmlns:a16="http://schemas.microsoft.com/office/drawing/2014/main" id="{BE0C58C5-C6EF-590C-86C7-2E1F2EC32951}"/>
              </a:ext>
            </a:extLst>
          </p:cNvPr>
          <p:cNvSpPr txBox="1">
            <a:spLocks/>
          </p:cNvSpPr>
          <p:nvPr/>
        </p:nvSpPr>
        <p:spPr>
          <a:xfrm>
            <a:off x="2332233" y="2805876"/>
            <a:ext cx="9490313" cy="646331"/>
          </a:xfrm>
          <a:prstGeom prst="rect">
            <a:avLst/>
          </a:prstGeom>
          <a:solidFill>
            <a:srgbClr val="B5D389"/>
          </a:solid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“When going through [the program], I was thinking of some people and wishing I could see them again, to watch their behaviors now that I had this other information.”</a:t>
            </a:r>
          </a:p>
        </p:txBody>
      </p:sp>
      <p:sp>
        <p:nvSpPr>
          <p:cNvPr id="5" name="Content Placeholder 2">
            <a:extLst>
              <a:ext uri="{FF2B5EF4-FFF2-40B4-BE49-F238E27FC236}">
                <a16:creationId xmlns:a16="http://schemas.microsoft.com/office/drawing/2014/main" id="{527B4529-980B-0829-B4E0-DF0A37E57710}"/>
              </a:ext>
            </a:extLst>
          </p:cNvPr>
          <p:cNvSpPr txBox="1">
            <a:spLocks/>
          </p:cNvSpPr>
          <p:nvPr/>
        </p:nvSpPr>
        <p:spPr>
          <a:xfrm>
            <a:off x="2332233" y="4118417"/>
            <a:ext cx="9490313" cy="369332"/>
          </a:xfrm>
          <a:prstGeom prst="rect">
            <a:avLst/>
          </a:prstGeom>
          <a:solidFill>
            <a:srgbClr val="B5D389"/>
          </a:solid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“I have an increased confidence in addressing or evaluating what I’m seeing.”</a:t>
            </a:r>
          </a:p>
        </p:txBody>
      </p:sp>
      <p:sp>
        <p:nvSpPr>
          <p:cNvPr id="9" name="Content Placeholder 2">
            <a:extLst>
              <a:ext uri="{FF2B5EF4-FFF2-40B4-BE49-F238E27FC236}">
                <a16:creationId xmlns:a16="http://schemas.microsoft.com/office/drawing/2014/main" id="{746BAE67-A32E-C513-E677-AC4BF58F3E23}"/>
              </a:ext>
            </a:extLst>
          </p:cNvPr>
          <p:cNvSpPr txBox="1">
            <a:spLocks/>
          </p:cNvSpPr>
          <p:nvPr/>
        </p:nvSpPr>
        <p:spPr>
          <a:xfrm>
            <a:off x="2332233" y="5097482"/>
            <a:ext cx="9490313" cy="923330"/>
          </a:xfrm>
          <a:prstGeom prst="rect">
            <a:avLst/>
          </a:prstGeom>
          <a:solidFill>
            <a:srgbClr val="B5D389"/>
          </a:solid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“I live in a small rural community, and we do have connections to our mental health providers, but we have very few mental health providers. So, I think I would encourage employees to really start reaching out to them to see what we could start offering jointly.”</a:t>
            </a:r>
          </a:p>
        </p:txBody>
      </p:sp>
      <p:sp>
        <p:nvSpPr>
          <p:cNvPr id="11" name="Flowchart: Connector 10">
            <a:extLst>
              <a:ext uri="{FF2B5EF4-FFF2-40B4-BE49-F238E27FC236}">
                <a16:creationId xmlns:a16="http://schemas.microsoft.com/office/drawing/2014/main" id="{F4EA50F8-E7C8-6865-0DEA-F12EC8DF4B42}"/>
              </a:ext>
            </a:extLst>
          </p:cNvPr>
          <p:cNvSpPr/>
          <p:nvPr/>
        </p:nvSpPr>
        <p:spPr>
          <a:xfrm>
            <a:off x="193142" y="1021980"/>
            <a:ext cx="2214018" cy="1443818"/>
          </a:xfrm>
          <a:prstGeom prst="flowChartConnector">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Memorable aspects of the program</a:t>
            </a:r>
          </a:p>
        </p:txBody>
      </p:sp>
      <p:sp>
        <p:nvSpPr>
          <p:cNvPr id="12" name="Flowchart: Connector 11">
            <a:extLst>
              <a:ext uri="{FF2B5EF4-FFF2-40B4-BE49-F238E27FC236}">
                <a16:creationId xmlns:a16="http://schemas.microsoft.com/office/drawing/2014/main" id="{430108EA-B298-5569-54A6-95FC14C9B0D3}"/>
              </a:ext>
            </a:extLst>
          </p:cNvPr>
          <p:cNvSpPr/>
          <p:nvPr/>
        </p:nvSpPr>
        <p:spPr>
          <a:xfrm>
            <a:off x="206371" y="4972365"/>
            <a:ext cx="2200789" cy="1019627"/>
          </a:xfrm>
          <a:prstGeom prst="flowChartConnector">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Organizational impact</a:t>
            </a:r>
          </a:p>
        </p:txBody>
      </p:sp>
      <p:sp>
        <p:nvSpPr>
          <p:cNvPr id="13" name="Flowchart: Connector 12">
            <a:extLst>
              <a:ext uri="{FF2B5EF4-FFF2-40B4-BE49-F238E27FC236}">
                <a16:creationId xmlns:a16="http://schemas.microsoft.com/office/drawing/2014/main" id="{6DDDED66-832E-7AFD-92EB-FD02E305BA22}"/>
              </a:ext>
            </a:extLst>
          </p:cNvPr>
          <p:cNvSpPr/>
          <p:nvPr/>
        </p:nvSpPr>
        <p:spPr>
          <a:xfrm>
            <a:off x="193142" y="3784452"/>
            <a:ext cx="2200789" cy="1019627"/>
          </a:xfrm>
          <a:prstGeom prst="flowChartConnector">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Individual impact</a:t>
            </a:r>
          </a:p>
        </p:txBody>
      </p:sp>
      <p:sp>
        <p:nvSpPr>
          <p:cNvPr id="14" name="Flowchart: Connector 13">
            <a:extLst>
              <a:ext uri="{FF2B5EF4-FFF2-40B4-BE49-F238E27FC236}">
                <a16:creationId xmlns:a16="http://schemas.microsoft.com/office/drawing/2014/main" id="{1A7554BA-C728-2FDD-BCE6-D8A6B6BB5B49}"/>
              </a:ext>
            </a:extLst>
          </p:cNvPr>
          <p:cNvSpPr/>
          <p:nvPr/>
        </p:nvSpPr>
        <p:spPr>
          <a:xfrm>
            <a:off x="206371" y="2602623"/>
            <a:ext cx="2214018" cy="1058770"/>
          </a:xfrm>
          <a:prstGeom prst="flowChartConnector">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Changes in thoughts, skills, and behaviors</a:t>
            </a:r>
          </a:p>
        </p:txBody>
      </p:sp>
    </p:spTree>
    <p:extLst>
      <p:ext uri="{BB962C8B-B14F-4D97-AF65-F5344CB8AC3E}">
        <p14:creationId xmlns:p14="http://schemas.microsoft.com/office/powerpoint/2010/main" val="11847011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108311" cy="830997"/>
          </a:xfrm>
          <a:prstGeom prst="rect">
            <a:avLst/>
          </a:prstGeom>
          <a:noFill/>
        </p:spPr>
        <p:txBody>
          <a:bodyPr wrap="square" rtlCol="0">
            <a:spAutoFit/>
          </a:bodyPr>
          <a:lstStyle/>
          <a:p>
            <a:r>
              <a:rPr lang="en-US" sz="4800" b="1" dirty="0">
                <a:solidFill>
                  <a:srgbClr val="1C509B"/>
                </a:solidFill>
              </a:rPr>
              <a:t>Summary of Findings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6" y="1167033"/>
            <a:ext cx="10806544" cy="4822859"/>
          </a:xfrm>
          <a:prstGeom prst="rect">
            <a:avLst/>
          </a:prstGeom>
          <a:noFill/>
        </p:spPr>
        <p:txBody>
          <a:bodyPr wrap="square" rtlCol="0">
            <a:spAutoFit/>
          </a:bodyPr>
          <a:lstStyle/>
          <a:p>
            <a:pPr>
              <a:buFont typeface="Wingdings" panose="05000000000000000000" pitchFamily="2" charset="2"/>
              <a:buChar char="Ø"/>
            </a:pPr>
            <a:r>
              <a:rPr lang="en-US" sz="2200" dirty="0">
                <a:solidFill>
                  <a:srgbClr val="1C509B"/>
                </a:solidFill>
              </a:rPr>
              <a:t>Senior center staff who are appropriately trained are well-positioned to support older adults during periods of crisis.</a:t>
            </a:r>
          </a:p>
          <a:p>
            <a:pPr marL="0" indent="0">
              <a:buNone/>
            </a:pPr>
            <a:endParaRPr lang="en-US" sz="2200" dirty="0">
              <a:solidFill>
                <a:srgbClr val="1C509B"/>
              </a:solidFill>
            </a:endParaRPr>
          </a:p>
          <a:p>
            <a:pPr>
              <a:buFont typeface="Wingdings" panose="05000000000000000000" pitchFamily="2" charset="2"/>
              <a:buChar char="Ø"/>
            </a:pPr>
            <a:r>
              <a:rPr lang="en-US" sz="2200" dirty="0">
                <a:solidFill>
                  <a:srgbClr val="1C509B"/>
                </a:solidFill>
              </a:rPr>
              <a:t>Training staff in community-based agencies can be a powerful intervention to increase knowledge and skills in behavioral health, which can result in better outcomes for older adults.</a:t>
            </a:r>
          </a:p>
          <a:p>
            <a:pPr marL="0" indent="0">
              <a:buNone/>
            </a:pPr>
            <a:endParaRPr lang="en-US" sz="2200" dirty="0">
              <a:solidFill>
                <a:srgbClr val="1C509B"/>
              </a:solidFill>
            </a:endParaRPr>
          </a:p>
          <a:p>
            <a:pPr>
              <a:buFont typeface="Wingdings" panose="05000000000000000000" pitchFamily="2" charset="2"/>
              <a:buChar char="Ø"/>
            </a:pPr>
            <a:r>
              <a:rPr lang="en-US" sz="2200" dirty="0">
                <a:solidFill>
                  <a:srgbClr val="1C509B"/>
                </a:solidFill>
              </a:rPr>
              <a:t>High completion rates, significant changes in competencies, and a desire for more training, all speak to the success of this program. </a:t>
            </a:r>
          </a:p>
          <a:p>
            <a:pPr marL="0" indent="0">
              <a:buNone/>
            </a:pPr>
            <a:endParaRPr lang="en-US" sz="2200" dirty="0">
              <a:solidFill>
                <a:srgbClr val="1C509B"/>
              </a:solidFill>
            </a:endParaRPr>
          </a:p>
          <a:p>
            <a:pPr>
              <a:buFont typeface="Wingdings" panose="05000000000000000000" pitchFamily="2" charset="2"/>
              <a:buChar char="Ø"/>
            </a:pPr>
            <a:r>
              <a:rPr lang="en-US" sz="2200" dirty="0">
                <a:solidFill>
                  <a:srgbClr val="1C509B"/>
                </a:solidFill>
              </a:rPr>
              <a:t>People who completed the BHA program were satisfied with the course materials and described numerous opportunities for professional growth at the individual and organizational levels. </a:t>
            </a:r>
          </a:p>
        </p:txBody>
      </p:sp>
    </p:spTree>
    <p:extLst>
      <p:ext uri="{BB962C8B-B14F-4D97-AF65-F5344CB8AC3E}">
        <p14:creationId xmlns:p14="http://schemas.microsoft.com/office/powerpoint/2010/main" val="6379464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0CEBFC-0C1C-6E91-9191-4902426DADE9}"/>
              </a:ext>
            </a:extLst>
          </p:cNvPr>
          <p:cNvSpPr/>
          <p:nvPr/>
        </p:nvSpPr>
        <p:spPr>
          <a:xfrm>
            <a:off x="-24328" y="-20782"/>
            <a:ext cx="7187126" cy="6878782"/>
          </a:xfrm>
          <a:prstGeom prst="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7" y="232022"/>
            <a:ext cx="11115963" cy="830997"/>
          </a:xfrm>
          <a:prstGeom prst="rect">
            <a:avLst/>
          </a:prstGeom>
          <a:noFill/>
        </p:spPr>
        <p:txBody>
          <a:bodyPr wrap="square" rtlCol="0">
            <a:spAutoFit/>
          </a:bodyPr>
          <a:lstStyle/>
          <a:p>
            <a:r>
              <a:rPr lang="en-US" sz="4800" b="1" dirty="0">
                <a:solidFill>
                  <a:srgbClr val="1C509B"/>
                </a:solidFill>
              </a:rPr>
              <a:t>Conclusions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7" y="1151152"/>
            <a:ext cx="6575873" cy="4541756"/>
          </a:xfrm>
          <a:prstGeom prst="rect">
            <a:avLst/>
          </a:prstGeom>
          <a:noFill/>
        </p:spPr>
        <p:txBody>
          <a:bodyPr wrap="square" rtlCol="0">
            <a:spAutoFit/>
          </a:bodyPr>
          <a:lstStyle/>
          <a:p>
            <a:pPr>
              <a:buFont typeface="Wingdings" panose="05000000000000000000" pitchFamily="2" charset="2"/>
              <a:buChar char="Ø"/>
            </a:pPr>
            <a:r>
              <a:rPr lang="en-US" sz="2400" dirty="0">
                <a:solidFill>
                  <a:srgbClr val="1C509B"/>
                </a:solidFill>
              </a:rPr>
              <a:t>National organizations such as the Institute of Medicine, SAMHSA, NCOA, and the National Coalition on Mental Health and Aging have been calling attention to the need for training in the area of behavioral health and aging and for “critical strategies to address the current and future shortfall” (NCOA, 2022). Training staff at senior centers is one strategy to address this need. </a:t>
            </a:r>
          </a:p>
          <a:p>
            <a:pPr>
              <a:buFont typeface="Wingdings" panose="05000000000000000000" pitchFamily="2" charset="2"/>
              <a:buChar char="Ø"/>
            </a:pPr>
            <a:r>
              <a:rPr lang="en-US" sz="2400" dirty="0">
                <a:solidFill>
                  <a:srgbClr val="1C509B"/>
                </a:solidFill>
              </a:rPr>
              <a:t>Additional state and federal funding is needed to support workforce training in order to sustain these important training initiatives and improve the care of older adults. </a:t>
            </a:r>
          </a:p>
        </p:txBody>
      </p:sp>
      <p:pic>
        <p:nvPicPr>
          <p:cNvPr id="5" name="Picture 4" descr="A picture containing text&#10;&#10;Description automatically generated">
            <a:extLst>
              <a:ext uri="{FF2B5EF4-FFF2-40B4-BE49-F238E27FC236}">
                <a16:creationId xmlns:a16="http://schemas.microsoft.com/office/drawing/2014/main" id="{E0B199AF-9C62-9747-77FE-22C58530EFA1}"/>
              </a:ext>
            </a:extLst>
          </p:cNvPr>
          <p:cNvPicPr>
            <a:picLocks noChangeAspect="1"/>
          </p:cNvPicPr>
          <p:nvPr/>
        </p:nvPicPr>
        <p:blipFill rotWithShape="1">
          <a:blip r:embed="rId4">
            <a:extLst>
              <a:ext uri="{28A0092B-C50C-407E-A947-70E740481C1C}">
                <a14:useLocalDpi xmlns:a14="http://schemas.microsoft.com/office/drawing/2010/main" val="0"/>
              </a:ext>
            </a:extLst>
          </a:blip>
          <a:srcRect l="23761" t="1592" r="22261" b="2454"/>
          <a:stretch/>
        </p:blipFill>
        <p:spPr bwMode="auto">
          <a:xfrm>
            <a:off x="7162800" y="0"/>
            <a:ext cx="5029200" cy="3352800"/>
          </a:xfrm>
          <a:prstGeom prst="rect">
            <a:avLst/>
          </a:prstGeom>
          <a:ln>
            <a:noFill/>
          </a:ln>
          <a:extLst>
            <a:ext uri="{53640926-AAD7-44D8-BBD7-CCE9431645EC}">
              <a14:shadowObscured xmlns:a14="http://schemas.microsoft.com/office/drawing/2010/main"/>
            </a:ext>
          </a:extLst>
        </p:spPr>
      </p:pic>
      <p:pic>
        <p:nvPicPr>
          <p:cNvPr id="7" name="Picture 6" descr="A group of people posing for a photo&#10;&#10;Description automatically generated with medium confidence">
            <a:extLst>
              <a:ext uri="{FF2B5EF4-FFF2-40B4-BE49-F238E27FC236}">
                <a16:creationId xmlns:a16="http://schemas.microsoft.com/office/drawing/2014/main" id="{87D958D3-1D32-692D-E946-F6BD1B49ABC6}"/>
              </a:ext>
            </a:extLst>
          </p:cNvPr>
          <p:cNvPicPr>
            <a:picLocks noChangeAspect="1"/>
          </p:cNvPicPr>
          <p:nvPr/>
        </p:nvPicPr>
        <p:blipFill rotWithShape="1">
          <a:blip r:embed="rId5">
            <a:extLst>
              <a:ext uri="{28A0092B-C50C-407E-A947-70E740481C1C}">
                <a14:useLocalDpi xmlns:a14="http://schemas.microsoft.com/office/drawing/2010/main" val="0"/>
              </a:ext>
            </a:extLst>
          </a:blip>
          <a:srcRect l="26114" t="1698" r="22037" b="1937"/>
          <a:stretch/>
        </p:blipFill>
        <p:spPr bwMode="auto">
          <a:xfrm>
            <a:off x="7162799" y="3352800"/>
            <a:ext cx="5029200" cy="3505200"/>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0039ADF9-9510-43F8-971C-251ED0BF53EB}"/>
              </a:ext>
            </a:extLst>
          </p:cNvPr>
          <p:cNvSpPr txBox="1"/>
          <p:nvPr/>
        </p:nvSpPr>
        <p:spPr>
          <a:xfrm>
            <a:off x="4509657" y="5538352"/>
            <a:ext cx="2379519" cy="738664"/>
          </a:xfrm>
          <a:prstGeom prst="rect">
            <a:avLst/>
          </a:prstGeom>
          <a:noFill/>
        </p:spPr>
        <p:txBody>
          <a:bodyPr wrap="square" rtlCol="0">
            <a:spAutoFit/>
          </a:bodyPr>
          <a:lstStyle/>
          <a:p>
            <a:r>
              <a:rPr lang="en-US" sz="1400" b="1" i="1" dirty="0">
                <a:solidFill>
                  <a:srgbClr val="1C509B"/>
                </a:solidFill>
              </a:rPr>
              <a:t>Acknowledgement:</a:t>
            </a:r>
          </a:p>
          <a:p>
            <a:r>
              <a:rPr lang="en-US" sz="1400" b="1" i="1" dirty="0">
                <a:solidFill>
                  <a:srgbClr val="1C509B"/>
                </a:solidFill>
              </a:rPr>
              <a:t>This project was funded by RRF Foundation for Aging</a:t>
            </a:r>
          </a:p>
        </p:txBody>
      </p:sp>
    </p:spTree>
    <p:extLst>
      <p:ext uri="{BB962C8B-B14F-4D97-AF65-F5344CB8AC3E}">
        <p14:creationId xmlns:p14="http://schemas.microsoft.com/office/powerpoint/2010/main" val="22160964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descr="Daughter bonding with father in wheelchair">
            <a:extLst>
              <a:ext uri="{FF2B5EF4-FFF2-40B4-BE49-F238E27FC236}">
                <a16:creationId xmlns:a16="http://schemas.microsoft.com/office/drawing/2014/main" id="{45B68A7C-1A7E-6195-EC72-D626C357D58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884" b="10846"/>
          <a:stretch/>
        </p:blipFill>
        <p:spPr>
          <a:xfrm>
            <a:off x="21" y="11"/>
            <a:ext cx="12191980" cy="6857989"/>
          </a:xfrm>
          <a:prstGeom prst="rect">
            <a:avLst/>
          </a:prstGeom>
        </p:spPr>
      </p:pic>
      <p:sp>
        <p:nvSpPr>
          <p:cNvPr id="3" name="Rectangle 2">
            <a:extLst>
              <a:ext uri="{FF2B5EF4-FFF2-40B4-BE49-F238E27FC236}">
                <a16:creationId xmlns:a16="http://schemas.microsoft.com/office/drawing/2014/main" id="{43386A67-F92D-9D8B-1E66-D74B8C1A6B7A}"/>
              </a:ext>
            </a:extLst>
          </p:cNvPr>
          <p:cNvSpPr/>
          <p:nvPr/>
        </p:nvSpPr>
        <p:spPr>
          <a:xfrm>
            <a:off x="0" y="4846466"/>
            <a:ext cx="12191979" cy="1000578"/>
          </a:xfrm>
          <a:prstGeom prst="rect">
            <a:avLst/>
          </a:prstGeom>
          <a:solidFill>
            <a:schemeClr val="bg1">
              <a:alpha val="77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E289CD-6425-51BA-08FD-3DC9143B3BAD}"/>
              </a:ext>
            </a:extLst>
          </p:cNvPr>
          <p:cNvSpPr txBox="1"/>
          <p:nvPr/>
        </p:nvSpPr>
        <p:spPr>
          <a:xfrm>
            <a:off x="523877" y="4974337"/>
            <a:ext cx="11210924" cy="744836"/>
          </a:xfrm>
          <a:prstGeom prst="rect">
            <a:avLst/>
          </a:prstGeom>
        </p:spPr>
        <p:txBody>
          <a:bodyPr vert="horz" lIns="91440" tIns="45721" rIns="91440" bIns="45721" rtlCol="0" anchor="ctr">
            <a:normAutofit/>
          </a:bodyPr>
          <a:lstStyle/>
          <a:p>
            <a:pPr algn="ctr">
              <a:lnSpc>
                <a:spcPct val="90000"/>
              </a:lnSpc>
              <a:spcBef>
                <a:spcPct val="0"/>
              </a:spcBef>
              <a:spcAft>
                <a:spcPts val="601"/>
              </a:spcAft>
            </a:pPr>
            <a:r>
              <a:rPr lang="en-US" sz="3600" b="1" dirty="0">
                <a:solidFill>
                  <a:schemeClr val="tx1">
                    <a:lumMod val="85000"/>
                    <a:lumOff val="15000"/>
                  </a:schemeClr>
                </a:solidFill>
                <a:latin typeface="+mj-lt"/>
                <a:ea typeface="+mj-ea"/>
                <a:cs typeface="+mj-cs"/>
              </a:rPr>
              <a:t>Volunteer Engagement in the Aging Network</a:t>
            </a:r>
          </a:p>
        </p:txBody>
      </p:sp>
      <p:pic>
        <p:nvPicPr>
          <p:cNvPr id="8" name="Google Shape;96;p1">
            <a:extLst>
              <a:ext uri="{FF2B5EF4-FFF2-40B4-BE49-F238E27FC236}">
                <a16:creationId xmlns:a16="http://schemas.microsoft.com/office/drawing/2014/main" id="{1155B4E9-6482-EABA-F2EE-848EBC993929}"/>
              </a:ext>
            </a:extLst>
          </p:cNvPr>
          <p:cNvPicPr preferRelativeResize="0"/>
          <p:nvPr/>
        </p:nvPicPr>
        <p:blipFill rotWithShape="1">
          <a:blip r:embed="rId4">
            <a:alphaModFix/>
          </a:blip>
          <a:srcRect/>
          <a:stretch/>
        </p:blipFill>
        <p:spPr>
          <a:xfrm>
            <a:off x="180078" y="169484"/>
            <a:ext cx="6228924" cy="553664"/>
          </a:xfrm>
          <a:prstGeom prst="rect">
            <a:avLst/>
          </a:prstGeom>
          <a:noFill/>
          <a:ln>
            <a:noFill/>
          </a:ln>
        </p:spPr>
      </p:pic>
    </p:spTree>
    <p:extLst>
      <p:ext uri="{BB962C8B-B14F-4D97-AF65-F5344CB8AC3E}">
        <p14:creationId xmlns:p14="http://schemas.microsoft.com/office/powerpoint/2010/main" val="3434946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6630784" cy="769441"/>
          </a:xfrm>
          <a:prstGeom prst="rect">
            <a:avLst/>
          </a:prstGeom>
          <a:noFill/>
        </p:spPr>
        <p:txBody>
          <a:bodyPr wrap="square" rtlCol="0">
            <a:spAutoFit/>
          </a:bodyPr>
          <a:lstStyle/>
          <a:p>
            <a:r>
              <a:rPr lang="en-US" sz="4400" b="1" dirty="0">
                <a:solidFill>
                  <a:srgbClr val="1C509B"/>
                </a:solidFill>
              </a:rPr>
              <a:t>Importance of Volunteers </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6" y="809020"/>
            <a:ext cx="5726546" cy="5712654"/>
          </a:xfrm>
          <a:prstGeom prst="rect">
            <a:avLst/>
          </a:prstGeom>
          <a:noFill/>
        </p:spPr>
        <p:txBody>
          <a:bodyPr wrap="square" rtlCol="0">
            <a:spAutoFit/>
          </a:bodyPr>
          <a:lstStyle/>
          <a:p>
            <a:pPr marL="0" marR="0" lvl="0" indent="0">
              <a:lnSpc>
                <a:spcPct val="106000"/>
              </a:lnSpc>
              <a:spcBef>
                <a:spcPts val="0"/>
              </a:spcBef>
              <a:spcAft>
                <a:spcPts val="0"/>
              </a:spcAft>
              <a:buNone/>
            </a:pPr>
            <a:endParaRPr lang="en-US" sz="1800" b="1" dirty="0">
              <a:solidFill>
                <a:schemeClr val="accent1">
                  <a:lumMod val="75000"/>
                </a:schemeClr>
              </a:solidFill>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2000" b="1" dirty="0">
                <a:solidFill>
                  <a:schemeClr val="accent1">
                    <a:lumMod val="75000"/>
                  </a:schemeClr>
                </a:solidFill>
                <a:effectLst/>
                <a:ea typeface="Times New Roman" panose="02020603050405020304" pitchFamily="18" charset="0"/>
                <a:cs typeface="Calibri" panose="020F0502020204030204" pitchFamily="34" charset="0"/>
              </a:rPr>
              <a:t>Volunteers are a key human resource</a:t>
            </a:r>
            <a:endParaRPr lang="en-US" sz="2000" dirty="0">
              <a:solidFill>
                <a:schemeClr val="accent1">
                  <a:lumMod val="75000"/>
                </a:schemeClr>
              </a:solidFill>
              <a:effectLst/>
              <a:ea typeface="Batang" panose="020B0503020000020004" pitchFamily="18" charset="-127"/>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pPr>
            <a:r>
              <a:rPr lang="en-US" sz="2000" dirty="0">
                <a:solidFill>
                  <a:schemeClr val="accent1">
                    <a:lumMod val="75000"/>
                  </a:schemeClr>
                </a:solidFill>
                <a:effectLst/>
                <a:ea typeface="Times New Roman" panose="02020603050405020304" pitchFamily="18" charset="0"/>
                <a:cs typeface="Calibri" panose="020F0502020204030204" pitchFamily="34" charset="0"/>
              </a:rPr>
              <a:t>They participate in </a:t>
            </a:r>
            <a:r>
              <a:rPr lang="en-US" sz="2000" b="1" dirty="0">
                <a:solidFill>
                  <a:schemeClr val="accent1">
                    <a:lumMod val="75000"/>
                  </a:schemeClr>
                </a:solidFill>
                <a:effectLst/>
                <a:ea typeface="Times New Roman" panose="02020603050405020304" pitchFamily="18" charset="0"/>
                <a:cs typeface="Calibri" panose="020F0502020204030204" pitchFamily="34" charset="0"/>
              </a:rPr>
              <a:t>programmatic, fundraising, and administrative services</a:t>
            </a:r>
            <a:endParaRPr lang="en-US" sz="2000" dirty="0">
              <a:solidFill>
                <a:schemeClr val="accent1">
                  <a:lumMod val="75000"/>
                </a:schemeClr>
              </a:solidFill>
              <a:effectLst/>
              <a:ea typeface="Batang" panose="020B0503020000020004" pitchFamily="18" charset="-127"/>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pPr>
            <a:r>
              <a:rPr lang="en-US" sz="2000" dirty="0">
                <a:solidFill>
                  <a:schemeClr val="accent1">
                    <a:lumMod val="75000"/>
                  </a:schemeClr>
                </a:solidFill>
                <a:effectLst/>
                <a:ea typeface="Times New Roman" panose="02020603050405020304" pitchFamily="18" charset="0"/>
                <a:cs typeface="Calibri" panose="020F0502020204030204" pitchFamily="34" charset="0"/>
              </a:rPr>
              <a:t>They provide </a:t>
            </a:r>
            <a:r>
              <a:rPr lang="en-US" sz="2000" b="1" dirty="0">
                <a:solidFill>
                  <a:schemeClr val="accent1">
                    <a:lumMod val="75000"/>
                  </a:schemeClr>
                </a:solidFill>
                <a:effectLst/>
                <a:ea typeface="Times New Roman" panose="02020603050405020304" pitchFamily="18" charset="0"/>
                <a:cs typeface="Calibri" panose="020F0502020204030204" pitchFamily="34" charset="0"/>
              </a:rPr>
              <a:t>a connection to the greater community</a:t>
            </a:r>
            <a:endParaRPr lang="en-US" sz="2000" dirty="0">
              <a:solidFill>
                <a:schemeClr val="accent1">
                  <a:lumMod val="75000"/>
                </a:schemeClr>
              </a:solidFill>
              <a:effectLst/>
              <a:ea typeface="Batang" panose="020B0503020000020004" pitchFamily="18" charset="-127"/>
              <a:cs typeface="Times New Roman" panose="02020603050405020304" pitchFamily="18" charset="0"/>
            </a:endParaRPr>
          </a:p>
          <a:p>
            <a:pPr marL="342900" marR="0" lvl="0" indent="-342900">
              <a:lnSpc>
                <a:spcPct val="106000"/>
              </a:lnSpc>
              <a:spcBef>
                <a:spcPts val="0"/>
              </a:spcBef>
              <a:spcAft>
                <a:spcPts val="0"/>
              </a:spcAft>
              <a:buFont typeface="Symbol" panose="05050102010706020507" pitchFamily="18" charset="2"/>
              <a:buChar char=""/>
            </a:pPr>
            <a:r>
              <a:rPr lang="en-US" sz="2000" dirty="0">
                <a:solidFill>
                  <a:schemeClr val="accent1">
                    <a:lumMod val="75000"/>
                  </a:schemeClr>
                </a:solidFill>
                <a:effectLst/>
                <a:ea typeface="Times New Roman" panose="02020603050405020304" pitchFamily="18" charset="0"/>
                <a:cs typeface="Calibri" panose="020F0502020204030204" pitchFamily="34" charset="0"/>
              </a:rPr>
              <a:t>They may also be </a:t>
            </a:r>
            <a:r>
              <a:rPr lang="en-US" sz="2000" b="1" dirty="0">
                <a:solidFill>
                  <a:schemeClr val="accent1">
                    <a:lumMod val="75000"/>
                  </a:schemeClr>
                </a:solidFill>
                <a:effectLst/>
                <a:ea typeface="Times New Roman" panose="02020603050405020304" pitchFamily="18" charset="0"/>
                <a:cs typeface="Calibri" panose="020F0502020204030204" pitchFamily="34" charset="0"/>
              </a:rPr>
              <a:t>future leaders in your organization</a:t>
            </a:r>
            <a:endParaRPr lang="en-US" sz="2000" b="1" dirty="0">
              <a:solidFill>
                <a:schemeClr val="accent1">
                  <a:lumMod val="75000"/>
                </a:schemeClr>
              </a:solidFill>
              <a:ea typeface="Times New Roman" panose="02020603050405020304" pitchFamily="18" charset="0"/>
              <a:cs typeface="Calibri" panose="020F0502020204030204" pitchFamily="34" charset="0"/>
            </a:endParaRPr>
          </a:p>
          <a:p>
            <a:pPr marL="342900" marR="0" lvl="0" indent="-342900">
              <a:lnSpc>
                <a:spcPct val="106000"/>
              </a:lnSpc>
              <a:spcBef>
                <a:spcPts val="0"/>
              </a:spcBef>
              <a:spcAft>
                <a:spcPts val="0"/>
              </a:spcAft>
              <a:buFont typeface="Symbol" panose="05050102010706020507" pitchFamily="18" charset="2"/>
              <a:buChar char=""/>
            </a:pPr>
            <a:r>
              <a:rPr lang="en-US" sz="2000" dirty="0">
                <a:solidFill>
                  <a:schemeClr val="accent1">
                    <a:lumMod val="75000"/>
                  </a:schemeClr>
                </a:solidFill>
                <a:effectLst/>
                <a:ea typeface="Times New Roman" panose="02020603050405020304" pitchFamily="18" charset="0"/>
                <a:cs typeface="Calibri" panose="020F0502020204030204" pitchFamily="34" charset="0"/>
              </a:rPr>
              <a:t>Sizeable overlap between people who volunteer and </a:t>
            </a:r>
            <a:r>
              <a:rPr lang="en-US" sz="2000" b="1" dirty="0">
                <a:solidFill>
                  <a:schemeClr val="accent1">
                    <a:lumMod val="75000"/>
                  </a:schemeClr>
                </a:solidFill>
                <a:effectLst/>
                <a:ea typeface="Times New Roman" panose="02020603050405020304" pitchFamily="18" charset="0"/>
                <a:cs typeface="Calibri" panose="020F0502020204030204" pitchFamily="34" charset="0"/>
              </a:rPr>
              <a:t>provide financial support</a:t>
            </a:r>
            <a:r>
              <a:rPr lang="en-US" sz="2000" dirty="0">
                <a:solidFill>
                  <a:schemeClr val="accent1">
                    <a:lumMod val="75000"/>
                  </a:schemeClr>
                </a:solidFill>
                <a:effectLst/>
                <a:ea typeface="Times New Roman" panose="02020603050405020304" pitchFamily="18" charset="0"/>
                <a:cs typeface="Calibri" panose="020F0502020204030204" pitchFamily="34" charset="0"/>
              </a:rPr>
              <a:t> to organizations (2022):</a:t>
            </a:r>
            <a:endParaRPr lang="en-US" sz="2000" dirty="0">
              <a:solidFill>
                <a:schemeClr val="accent1">
                  <a:lumMod val="75000"/>
                </a:schemeClr>
              </a:solidFill>
              <a:effectLst/>
              <a:ea typeface="Batang" panose="020B0503020000020004" pitchFamily="18" charset="-127"/>
              <a:cs typeface="Times New Roman" panose="02020603050405020304" pitchFamily="18" charset="0"/>
            </a:endParaRPr>
          </a:p>
          <a:p>
            <a:pPr marL="800105" lvl="1" indent="-342900">
              <a:lnSpc>
                <a:spcPct val="106000"/>
              </a:lnSpc>
              <a:spcBef>
                <a:spcPts val="0"/>
              </a:spcBef>
              <a:buFont typeface="Symbol" panose="05050102010706020507" pitchFamily="18" charset="2"/>
              <a:buChar char=""/>
            </a:pPr>
            <a:r>
              <a:rPr lang="en-US" sz="2000" dirty="0">
                <a:solidFill>
                  <a:schemeClr val="accent1">
                    <a:lumMod val="75000"/>
                  </a:schemeClr>
                </a:solidFill>
                <a:effectLst/>
                <a:ea typeface="Times New Roman" panose="02020603050405020304" pitchFamily="18" charset="0"/>
                <a:cs typeface="Calibri" panose="020F0502020204030204" pitchFamily="34" charset="0"/>
              </a:rPr>
              <a:t>Fidelity Charitable found that 62% of charitable donors are recent volunteers</a:t>
            </a:r>
            <a:endParaRPr lang="en-US" sz="2000" dirty="0">
              <a:solidFill>
                <a:schemeClr val="accent1">
                  <a:lumMod val="75000"/>
                </a:schemeClr>
              </a:solidFill>
              <a:effectLst/>
              <a:ea typeface="Batang" panose="020B0503020000020004" pitchFamily="18" charset="-127"/>
              <a:cs typeface="Times New Roman" panose="02020603050405020304" pitchFamily="18" charset="0"/>
            </a:endParaRPr>
          </a:p>
          <a:p>
            <a:pPr marL="800105" lvl="1" indent="-342900">
              <a:lnSpc>
                <a:spcPct val="106000"/>
              </a:lnSpc>
              <a:spcBef>
                <a:spcPts val="0"/>
              </a:spcBef>
              <a:buFont typeface="Symbol" panose="05050102010706020507" pitchFamily="18" charset="2"/>
              <a:buChar char=""/>
            </a:pPr>
            <a:r>
              <a:rPr lang="en-US" sz="2000" dirty="0">
                <a:solidFill>
                  <a:schemeClr val="accent1">
                    <a:lumMod val="75000"/>
                  </a:schemeClr>
                </a:solidFill>
                <a:effectLst/>
                <a:ea typeface="Times New Roman" panose="02020603050405020304" pitchFamily="18" charset="0"/>
                <a:cs typeface="Calibri" panose="020F0502020204030204" pitchFamily="34" charset="0"/>
              </a:rPr>
              <a:t>39% of volunteers support a nonprofit by volunteering before they make financial donations </a:t>
            </a:r>
            <a:endParaRPr lang="en-US" sz="2000" dirty="0">
              <a:solidFill>
                <a:schemeClr val="accent1">
                  <a:lumMod val="75000"/>
                </a:schemeClr>
              </a:solidFill>
              <a:effectLst/>
              <a:ea typeface="Batang" panose="020B0503020000020004" pitchFamily="18" charset="-127"/>
              <a:cs typeface="Times New Roman" panose="02020603050405020304" pitchFamily="18" charset="0"/>
            </a:endParaRPr>
          </a:p>
          <a:p>
            <a:pPr marL="0" indent="0">
              <a:buNone/>
            </a:pPr>
            <a:endParaRPr lang="en-US" sz="2201" dirty="0">
              <a:solidFill>
                <a:srgbClr val="1C509B"/>
              </a:solidFill>
            </a:endParaRPr>
          </a:p>
        </p:txBody>
      </p:sp>
      <p:pic>
        <p:nvPicPr>
          <p:cNvPr id="5" name="Picture 4" descr="Volunteers packing water bottles">
            <a:extLst>
              <a:ext uri="{FF2B5EF4-FFF2-40B4-BE49-F238E27FC236}">
                <a16:creationId xmlns:a16="http://schemas.microsoft.com/office/drawing/2014/main" id="{CA739A75-DA42-3310-6D1F-31E1DACF8B7D}"/>
              </a:ext>
            </a:extLst>
          </p:cNvPr>
          <p:cNvPicPr>
            <a:picLocks noChangeAspect="1"/>
          </p:cNvPicPr>
          <p:nvPr/>
        </p:nvPicPr>
        <p:blipFill rotWithShape="1">
          <a:blip r:embed="rId4">
            <a:extLst>
              <a:ext uri="{28A0092B-C50C-407E-A947-70E740481C1C}">
                <a14:useLocalDpi xmlns:a14="http://schemas.microsoft.com/office/drawing/2010/main" val="0"/>
              </a:ext>
            </a:extLst>
          </a:blip>
          <a:srcRect l="18572" r="23331" b="11340"/>
          <a:stretch/>
        </p:blipFill>
        <p:spPr>
          <a:xfrm>
            <a:off x="6391070" y="1063020"/>
            <a:ext cx="4901611" cy="4989479"/>
          </a:xfrm>
          <a:prstGeom prst="rect">
            <a:avLst/>
          </a:prstGeom>
        </p:spPr>
      </p:pic>
      <p:sp>
        <p:nvSpPr>
          <p:cNvPr id="4" name="Rectangle: Rounded Corners 3">
            <a:extLst>
              <a:ext uri="{FF2B5EF4-FFF2-40B4-BE49-F238E27FC236}">
                <a16:creationId xmlns:a16="http://schemas.microsoft.com/office/drawing/2014/main" id="{73F5FF68-BB28-C3A2-22D5-3F86E15A0584}"/>
              </a:ext>
            </a:extLst>
          </p:cNvPr>
          <p:cNvSpPr/>
          <p:nvPr/>
        </p:nvSpPr>
        <p:spPr>
          <a:xfrm>
            <a:off x="9139053" y="232022"/>
            <a:ext cx="2776482" cy="3326635"/>
          </a:xfrm>
          <a:prstGeom prst="roundRect">
            <a:avLst/>
          </a:prstGeom>
          <a:solidFill>
            <a:srgbClr val="1C509B"/>
          </a:solidFill>
          <a:ln w="57150">
            <a:solidFill>
              <a:srgbClr val="B5D3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1" b="1" dirty="0"/>
              <a:t>According to the Administration for Community Living, the economic value of Area Agencies on Aging unpaid volunteers in 2019 was approximately $1.7 billion. </a:t>
            </a:r>
          </a:p>
        </p:txBody>
      </p:sp>
    </p:spTree>
    <p:extLst>
      <p:ext uri="{BB962C8B-B14F-4D97-AF65-F5344CB8AC3E}">
        <p14:creationId xmlns:p14="http://schemas.microsoft.com/office/powerpoint/2010/main" val="8524418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5" y="245608"/>
            <a:ext cx="10515599" cy="830997"/>
          </a:xfrm>
          <a:prstGeom prst="rect">
            <a:avLst/>
          </a:prstGeom>
          <a:noFill/>
        </p:spPr>
        <p:txBody>
          <a:bodyPr wrap="square" rtlCol="0">
            <a:spAutoFit/>
          </a:bodyPr>
          <a:lstStyle/>
          <a:p>
            <a:r>
              <a:rPr lang="en-US" sz="4800" b="1" dirty="0">
                <a:solidFill>
                  <a:srgbClr val="1C509B"/>
                </a:solidFill>
              </a:rPr>
              <a:t> </a:t>
            </a:r>
            <a:r>
              <a:rPr lang="en-US" sz="4400" b="1" dirty="0">
                <a:solidFill>
                  <a:srgbClr val="1C509B"/>
                </a:solidFill>
              </a:rPr>
              <a:t>Why People Volunteer</a:t>
            </a:r>
          </a:p>
        </p:txBody>
      </p:sp>
      <p:pic>
        <p:nvPicPr>
          <p:cNvPr id="4" name="Picture 3" descr="A picture containing graphical user interface&#10;&#10;Description automatically generated">
            <a:extLst>
              <a:ext uri="{FF2B5EF4-FFF2-40B4-BE49-F238E27FC236}">
                <a16:creationId xmlns:a16="http://schemas.microsoft.com/office/drawing/2014/main" id="{49F0AD10-6610-6A70-8638-D5AE95FD9464}"/>
              </a:ext>
            </a:extLst>
          </p:cNvPr>
          <p:cNvPicPr>
            <a:picLocks noChangeAspect="1"/>
          </p:cNvPicPr>
          <p:nvPr/>
        </p:nvPicPr>
        <p:blipFill>
          <a:blip r:embed="rId4"/>
          <a:stretch>
            <a:fillRect/>
          </a:stretch>
        </p:blipFill>
        <p:spPr>
          <a:xfrm>
            <a:off x="1308737" y="1246836"/>
            <a:ext cx="9574525" cy="4739185"/>
          </a:xfrm>
          <a:prstGeom prst="rect">
            <a:avLst/>
          </a:prstGeom>
        </p:spPr>
      </p:pic>
    </p:spTree>
    <p:extLst>
      <p:ext uri="{BB962C8B-B14F-4D97-AF65-F5344CB8AC3E}">
        <p14:creationId xmlns:p14="http://schemas.microsoft.com/office/powerpoint/2010/main" val="1549691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4" y="1242699"/>
            <a:ext cx="7395196" cy="4722831"/>
          </a:xfrm>
          <a:prstGeom prst="rect">
            <a:avLst/>
          </a:prstGeom>
          <a:noFill/>
        </p:spPr>
        <p:txBody>
          <a:bodyPr wrap="square" rtlCol="0">
            <a:spAutoFit/>
          </a:bodyPr>
          <a:lstStyle/>
          <a:p>
            <a:pPr marL="0" indent="0">
              <a:lnSpc>
                <a:spcPct val="100000"/>
              </a:lnSpc>
              <a:buNone/>
            </a:pPr>
            <a:r>
              <a:rPr lang="en-US" sz="2201" b="1" dirty="0">
                <a:solidFill>
                  <a:srgbClr val="1C509B"/>
                </a:solidFill>
              </a:rPr>
              <a:t>Course Features: 2.5 hour </a:t>
            </a:r>
            <a:r>
              <a:rPr lang="en-US" sz="2201" dirty="0">
                <a:solidFill>
                  <a:srgbClr val="1C509B"/>
                </a:solidFill>
              </a:rPr>
              <a:t>online course</a:t>
            </a:r>
          </a:p>
          <a:p>
            <a:pPr marL="0" indent="0">
              <a:lnSpc>
                <a:spcPct val="100000"/>
              </a:lnSpc>
              <a:buNone/>
            </a:pPr>
            <a:r>
              <a:rPr lang="en-US" sz="2201" b="1" dirty="0">
                <a:solidFill>
                  <a:srgbClr val="1C509B"/>
                </a:solidFill>
              </a:rPr>
              <a:t>Goal: </a:t>
            </a:r>
            <a:r>
              <a:rPr lang="en-US" sz="2201" dirty="0">
                <a:solidFill>
                  <a:srgbClr val="1C509B"/>
                </a:solidFill>
              </a:rPr>
              <a:t>To provide an overview of the knowledge, skills, and values necessary for you to assess and strengthen your volunteer program. Sample forms and worksheets will be provided for each section making the course </a:t>
            </a:r>
            <a:r>
              <a:rPr lang="en-US" sz="2201" b="1" dirty="0">
                <a:solidFill>
                  <a:srgbClr val="1C509B"/>
                </a:solidFill>
              </a:rPr>
              <a:t>practical</a:t>
            </a:r>
            <a:r>
              <a:rPr lang="en-US" sz="2201" dirty="0">
                <a:solidFill>
                  <a:srgbClr val="1C509B"/>
                </a:solidFill>
              </a:rPr>
              <a:t> for COAs.</a:t>
            </a:r>
          </a:p>
          <a:p>
            <a:pPr marL="0" indent="0">
              <a:lnSpc>
                <a:spcPct val="100000"/>
              </a:lnSpc>
              <a:buNone/>
            </a:pPr>
            <a:r>
              <a:rPr lang="en-US" sz="2201" b="1" dirty="0">
                <a:solidFill>
                  <a:srgbClr val="1C509B"/>
                </a:solidFill>
              </a:rPr>
              <a:t>What you will learn:</a:t>
            </a:r>
          </a:p>
          <a:p>
            <a:pPr>
              <a:buFont typeface="Wingdings" panose="05000000000000000000" pitchFamily="2" charset="2"/>
              <a:buChar char="Ø"/>
            </a:pPr>
            <a:r>
              <a:rPr lang="en-US" sz="2201" b="1" dirty="0">
                <a:solidFill>
                  <a:srgbClr val="1C509B"/>
                </a:solidFill>
              </a:rPr>
              <a:t>Planning </a:t>
            </a:r>
            <a:r>
              <a:rPr lang="en-US" sz="2201" dirty="0">
                <a:solidFill>
                  <a:srgbClr val="1C509B"/>
                </a:solidFill>
              </a:rPr>
              <a:t>- Describe the components of your volunteer program</a:t>
            </a:r>
          </a:p>
          <a:p>
            <a:pPr>
              <a:buFont typeface="Wingdings" panose="05000000000000000000" pitchFamily="2" charset="2"/>
              <a:buChar char="Ø"/>
            </a:pPr>
            <a:r>
              <a:rPr lang="en-US" sz="2201" dirty="0">
                <a:solidFill>
                  <a:srgbClr val="1C509B"/>
                </a:solidFill>
              </a:rPr>
              <a:t>Develop a targeted volunteer </a:t>
            </a:r>
            <a:r>
              <a:rPr lang="en-US" sz="2201" b="1" dirty="0">
                <a:solidFill>
                  <a:srgbClr val="1C509B"/>
                </a:solidFill>
              </a:rPr>
              <a:t>recruitment</a:t>
            </a:r>
            <a:r>
              <a:rPr lang="en-US" sz="2201" dirty="0">
                <a:solidFill>
                  <a:srgbClr val="1C509B"/>
                </a:solidFill>
              </a:rPr>
              <a:t> campaign</a:t>
            </a:r>
          </a:p>
          <a:p>
            <a:pPr>
              <a:buFont typeface="Wingdings" panose="05000000000000000000" pitchFamily="2" charset="2"/>
              <a:buChar char="Ø"/>
            </a:pPr>
            <a:r>
              <a:rPr lang="en-US" sz="2201" b="1" dirty="0">
                <a:solidFill>
                  <a:srgbClr val="1C509B"/>
                </a:solidFill>
              </a:rPr>
              <a:t>Train</a:t>
            </a:r>
            <a:r>
              <a:rPr lang="en-US" sz="2201" dirty="0">
                <a:solidFill>
                  <a:srgbClr val="1C509B"/>
                </a:solidFill>
              </a:rPr>
              <a:t> and </a:t>
            </a:r>
            <a:r>
              <a:rPr lang="en-US" sz="2201" b="1" dirty="0">
                <a:solidFill>
                  <a:srgbClr val="1C509B"/>
                </a:solidFill>
              </a:rPr>
              <a:t>manage</a:t>
            </a:r>
            <a:r>
              <a:rPr lang="en-US" sz="2201" dirty="0">
                <a:solidFill>
                  <a:srgbClr val="1C509B"/>
                </a:solidFill>
              </a:rPr>
              <a:t> program for effective </a:t>
            </a:r>
            <a:r>
              <a:rPr lang="en-US" sz="2201" b="1" dirty="0">
                <a:solidFill>
                  <a:srgbClr val="1C509B"/>
                </a:solidFill>
              </a:rPr>
              <a:t>retention</a:t>
            </a:r>
          </a:p>
          <a:p>
            <a:pPr>
              <a:buFont typeface="Wingdings" panose="05000000000000000000" pitchFamily="2" charset="2"/>
              <a:buChar char="Ø"/>
            </a:pPr>
            <a:r>
              <a:rPr lang="en-US" sz="2201" dirty="0">
                <a:solidFill>
                  <a:srgbClr val="1C509B"/>
                </a:solidFill>
              </a:rPr>
              <a:t>Learn how to identify process and outcome measures to </a:t>
            </a:r>
            <a:r>
              <a:rPr lang="en-US" sz="2201" b="1" dirty="0">
                <a:solidFill>
                  <a:srgbClr val="1C509B"/>
                </a:solidFill>
              </a:rPr>
              <a:t>evaluate</a:t>
            </a:r>
            <a:r>
              <a:rPr lang="en-US" sz="2201" dirty="0">
                <a:solidFill>
                  <a:srgbClr val="1C509B"/>
                </a:solidFill>
              </a:rPr>
              <a:t> your volunteer program</a:t>
            </a:r>
          </a:p>
        </p:txBody>
      </p:sp>
      <p:pic>
        <p:nvPicPr>
          <p:cNvPr id="8" name="Content Placeholder 9" descr="Person writing in notebook">
            <a:extLst>
              <a:ext uri="{FF2B5EF4-FFF2-40B4-BE49-F238E27FC236}">
                <a16:creationId xmlns:a16="http://schemas.microsoft.com/office/drawing/2014/main" id="{47CD793D-C6BB-50C1-1306-72A07AE9322F}"/>
              </a:ext>
            </a:extLst>
          </p:cNvPr>
          <p:cNvPicPr>
            <a:picLocks noChangeAspect="1"/>
          </p:cNvPicPr>
          <p:nvPr/>
        </p:nvPicPr>
        <p:blipFill rotWithShape="1">
          <a:blip r:embed="rId4">
            <a:extLst>
              <a:ext uri="{28A0092B-C50C-407E-A947-70E740481C1C}">
                <a14:useLocalDpi xmlns:a14="http://schemas.microsoft.com/office/drawing/2010/main" val="0"/>
              </a:ext>
            </a:extLst>
          </a:blip>
          <a:srcRect l="37028" r="16152" b="-1"/>
          <a:stretch/>
        </p:blipFill>
        <p:spPr>
          <a:xfrm>
            <a:off x="7381653" y="11"/>
            <a:ext cx="4810347" cy="6857989"/>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sp>
        <p:nvSpPr>
          <p:cNvPr id="5" name="TextBox 4">
            <a:extLst>
              <a:ext uri="{FF2B5EF4-FFF2-40B4-BE49-F238E27FC236}">
                <a16:creationId xmlns:a16="http://schemas.microsoft.com/office/drawing/2014/main" id="{0B1CCC71-A46F-FA60-0321-8957E9224322}"/>
              </a:ext>
            </a:extLst>
          </p:cNvPr>
          <p:cNvSpPr txBox="1"/>
          <p:nvPr/>
        </p:nvSpPr>
        <p:spPr>
          <a:xfrm>
            <a:off x="369457" y="298456"/>
            <a:ext cx="6425179" cy="769441"/>
          </a:xfrm>
          <a:prstGeom prst="rect">
            <a:avLst/>
          </a:prstGeom>
          <a:solidFill>
            <a:srgbClr val="F1F7E7"/>
          </a:solidFill>
        </p:spPr>
        <p:txBody>
          <a:bodyPr wrap="square" rtlCol="0">
            <a:spAutoFit/>
          </a:bodyPr>
          <a:lstStyle/>
          <a:p>
            <a:r>
              <a:rPr lang="en-US" sz="4400" b="1" dirty="0">
                <a:solidFill>
                  <a:srgbClr val="1C509B"/>
                </a:solidFill>
              </a:rPr>
              <a:t>Course Overview</a:t>
            </a:r>
          </a:p>
        </p:txBody>
      </p:sp>
    </p:spTree>
    <p:extLst>
      <p:ext uri="{BB962C8B-B14F-4D97-AF65-F5344CB8AC3E}">
        <p14:creationId xmlns:p14="http://schemas.microsoft.com/office/powerpoint/2010/main" val="701121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241298" cy="769441"/>
          </a:xfrm>
          <a:prstGeom prst="rect">
            <a:avLst/>
          </a:prstGeom>
          <a:noFill/>
        </p:spPr>
        <p:txBody>
          <a:bodyPr wrap="square" rtlCol="0">
            <a:spAutoFit/>
          </a:bodyPr>
          <a:lstStyle/>
          <a:p>
            <a:r>
              <a:rPr lang="en-US" sz="4400" b="1" dirty="0">
                <a:solidFill>
                  <a:srgbClr val="1C509B"/>
                </a:solidFill>
              </a:rPr>
              <a:t>Course Content Areas</a:t>
            </a:r>
          </a:p>
        </p:txBody>
      </p:sp>
      <p:grpSp>
        <p:nvGrpSpPr>
          <p:cNvPr id="11" name="Group 10">
            <a:extLst>
              <a:ext uri="{FF2B5EF4-FFF2-40B4-BE49-F238E27FC236}">
                <a16:creationId xmlns:a16="http://schemas.microsoft.com/office/drawing/2014/main" id="{7AC4B5A3-C1E0-E3F3-77A5-D31626B2B950}"/>
              </a:ext>
            </a:extLst>
          </p:cNvPr>
          <p:cNvGrpSpPr/>
          <p:nvPr/>
        </p:nvGrpSpPr>
        <p:grpSpPr>
          <a:xfrm>
            <a:off x="5031076" y="1001463"/>
            <a:ext cx="2211421" cy="4234680"/>
            <a:chOff x="442762" y="1626669"/>
            <a:chExt cx="1684421" cy="3285725"/>
          </a:xfrm>
        </p:grpSpPr>
        <p:sp>
          <p:nvSpPr>
            <p:cNvPr id="12" name="Rectangle 11">
              <a:extLst>
                <a:ext uri="{FF2B5EF4-FFF2-40B4-BE49-F238E27FC236}">
                  <a16:creationId xmlns:a16="http://schemas.microsoft.com/office/drawing/2014/main" id="{7B0E2FBE-C536-B0DA-FE81-36F17A436DA5}"/>
                </a:ext>
              </a:extLst>
            </p:cNvPr>
            <p:cNvSpPr/>
            <p:nvPr/>
          </p:nvSpPr>
          <p:spPr>
            <a:xfrm>
              <a:off x="442762" y="1626669"/>
              <a:ext cx="1684421" cy="462013"/>
            </a:xfrm>
            <a:prstGeom prst="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Training</a:t>
              </a:r>
            </a:p>
          </p:txBody>
        </p:sp>
        <p:sp>
          <p:nvSpPr>
            <p:cNvPr id="13" name="Rectangle 12">
              <a:extLst>
                <a:ext uri="{FF2B5EF4-FFF2-40B4-BE49-F238E27FC236}">
                  <a16:creationId xmlns:a16="http://schemas.microsoft.com/office/drawing/2014/main" id="{ACF9E94A-9DE7-0B53-B3A6-1DCB28020332}"/>
                </a:ext>
              </a:extLst>
            </p:cNvPr>
            <p:cNvSpPr/>
            <p:nvPr/>
          </p:nvSpPr>
          <p:spPr>
            <a:xfrm>
              <a:off x="442762" y="2088682"/>
              <a:ext cx="1684421" cy="2823712"/>
            </a:xfrm>
            <a:prstGeom prst="rect">
              <a:avLst/>
            </a:prstGeom>
            <a:solidFill>
              <a:srgbClr val="236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t>Develop your orientation program</a:t>
              </a:r>
            </a:p>
            <a:p>
              <a:pPr marL="285750" indent="-285750">
                <a:buFont typeface="Arial" panose="020B0604020202020204" pitchFamily="34" charset="0"/>
                <a:buChar char="•"/>
              </a:pPr>
              <a:r>
                <a:rPr lang="en-US" dirty="0"/>
                <a:t>Assign orientation leaders</a:t>
              </a:r>
            </a:p>
            <a:p>
              <a:pPr marL="285750" indent="-285750">
                <a:buFont typeface="Arial" panose="020B0604020202020204" pitchFamily="34" charset="0"/>
                <a:buChar char="•"/>
              </a:pPr>
              <a:r>
                <a:rPr lang="en-US" dirty="0"/>
                <a:t>Schedule orientation</a:t>
              </a:r>
            </a:p>
            <a:p>
              <a:pPr marL="285750" indent="-285750">
                <a:buFont typeface="Arial" panose="020B0604020202020204" pitchFamily="34" charset="0"/>
                <a:buChar char="•"/>
              </a:pPr>
              <a:r>
                <a:rPr lang="en-US" dirty="0"/>
                <a:t>Develop materials</a:t>
              </a:r>
            </a:p>
            <a:p>
              <a:pPr marL="285750" indent="-285750">
                <a:buFont typeface="Arial" panose="020B0604020202020204" pitchFamily="34" charset="0"/>
                <a:buChar char="•"/>
              </a:pPr>
              <a:r>
                <a:rPr lang="en-US" dirty="0"/>
                <a:t>Conduct the orientation</a:t>
              </a:r>
            </a:p>
            <a:p>
              <a:pPr marL="285750" indent="-285750">
                <a:buFont typeface="Arial" panose="020B0604020202020204" pitchFamily="34" charset="0"/>
                <a:buChar char="•"/>
              </a:pPr>
              <a:r>
                <a:rPr lang="en-US" dirty="0"/>
                <a:t>Train your volunteers</a:t>
              </a:r>
            </a:p>
          </p:txBody>
        </p:sp>
      </p:grpSp>
      <p:grpSp>
        <p:nvGrpSpPr>
          <p:cNvPr id="38" name="Group 37">
            <a:extLst>
              <a:ext uri="{FF2B5EF4-FFF2-40B4-BE49-F238E27FC236}">
                <a16:creationId xmlns:a16="http://schemas.microsoft.com/office/drawing/2014/main" id="{73F8292F-4AE2-2DB7-DA56-E500D8027595}"/>
              </a:ext>
            </a:extLst>
          </p:cNvPr>
          <p:cNvGrpSpPr/>
          <p:nvPr/>
        </p:nvGrpSpPr>
        <p:grpSpPr>
          <a:xfrm>
            <a:off x="7450043" y="1001463"/>
            <a:ext cx="2211421" cy="4234680"/>
            <a:chOff x="442762" y="1626669"/>
            <a:chExt cx="1684421" cy="3285725"/>
          </a:xfrm>
        </p:grpSpPr>
        <p:sp>
          <p:nvSpPr>
            <p:cNvPr id="39" name="Rectangle 38">
              <a:extLst>
                <a:ext uri="{FF2B5EF4-FFF2-40B4-BE49-F238E27FC236}">
                  <a16:creationId xmlns:a16="http://schemas.microsoft.com/office/drawing/2014/main" id="{7E9D0C2D-C0B0-B2B4-1F09-215B799B27A9}"/>
                </a:ext>
              </a:extLst>
            </p:cNvPr>
            <p:cNvSpPr/>
            <p:nvPr/>
          </p:nvSpPr>
          <p:spPr>
            <a:xfrm>
              <a:off x="442762" y="1626669"/>
              <a:ext cx="1684421" cy="462013"/>
            </a:xfrm>
            <a:prstGeom prst="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Managing</a:t>
              </a:r>
            </a:p>
          </p:txBody>
        </p:sp>
        <p:sp>
          <p:nvSpPr>
            <p:cNvPr id="40" name="Rectangle 39">
              <a:extLst>
                <a:ext uri="{FF2B5EF4-FFF2-40B4-BE49-F238E27FC236}">
                  <a16:creationId xmlns:a16="http://schemas.microsoft.com/office/drawing/2014/main" id="{58D6EC75-88D3-0103-174C-E06BB20E18AE}"/>
                </a:ext>
              </a:extLst>
            </p:cNvPr>
            <p:cNvSpPr/>
            <p:nvPr/>
          </p:nvSpPr>
          <p:spPr>
            <a:xfrm>
              <a:off x="442762" y="2088682"/>
              <a:ext cx="1684421" cy="2823712"/>
            </a:xfrm>
            <a:prstGeom prst="rect">
              <a:avLst/>
            </a:prstGeom>
            <a:solidFill>
              <a:srgbClr val="236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t>Assign a supervisor</a:t>
              </a:r>
            </a:p>
            <a:p>
              <a:pPr marL="285750" indent="-285750">
                <a:buFont typeface="Arial" panose="020B0604020202020204" pitchFamily="34" charset="0"/>
                <a:buChar char="•"/>
              </a:pPr>
              <a:r>
                <a:rPr lang="en-US" dirty="0"/>
                <a:t>Communicate with volunteers regularly</a:t>
              </a:r>
            </a:p>
            <a:p>
              <a:pPr marL="285750" indent="-285750">
                <a:buFont typeface="Arial" panose="020B0604020202020204" pitchFamily="34" charset="0"/>
                <a:buChar char="•"/>
              </a:pPr>
              <a:r>
                <a:rPr lang="en-US" dirty="0"/>
                <a:t>Evaluate your volunteers</a:t>
              </a:r>
            </a:p>
            <a:p>
              <a:pPr marL="285750" indent="-285750">
                <a:buFont typeface="Arial" panose="020B0604020202020204" pitchFamily="34" charset="0"/>
                <a:buChar char="•"/>
              </a:pPr>
              <a:r>
                <a:rPr lang="en-US" dirty="0"/>
                <a:t>Avoid volunteer burnout</a:t>
              </a:r>
            </a:p>
            <a:p>
              <a:pPr marL="285750" indent="-285750">
                <a:buFont typeface="Arial" panose="020B0604020202020204" pitchFamily="34" charset="0"/>
                <a:buChar char="•"/>
              </a:pPr>
              <a:r>
                <a:rPr lang="en-US" dirty="0"/>
                <a:t>Recognize your volunteers’ efforts</a:t>
              </a:r>
            </a:p>
          </p:txBody>
        </p:sp>
      </p:grpSp>
      <p:grpSp>
        <p:nvGrpSpPr>
          <p:cNvPr id="41" name="Group 40">
            <a:extLst>
              <a:ext uri="{FF2B5EF4-FFF2-40B4-BE49-F238E27FC236}">
                <a16:creationId xmlns:a16="http://schemas.microsoft.com/office/drawing/2014/main" id="{86344C72-1BDB-9C47-0291-72A96EA2FF3B}"/>
              </a:ext>
            </a:extLst>
          </p:cNvPr>
          <p:cNvGrpSpPr/>
          <p:nvPr/>
        </p:nvGrpSpPr>
        <p:grpSpPr>
          <a:xfrm>
            <a:off x="193142" y="1001463"/>
            <a:ext cx="2211421" cy="4234680"/>
            <a:chOff x="442762" y="1626669"/>
            <a:chExt cx="1684421" cy="3285725"/>
          </a:xfrm>
        </p:grpSpPr>
        <p:sp>
          <p:nvSpPr>
            <p:cNvPr id="42" name="Rectangle 41">
              <a:extLst>
                <a:ext uri="{FF2B5EF4-FFF2-40B4-BE49-F238E27FC236}">
                  <a16:creationId xmlns:a16="http://schemas.microsoft.com/office/drawing/2014/main" id="{4C803448-1C78-3826-FCFE-726196E68A82}"/>
                </a:ext>
              </a:extLst>
            </p:cNvPr>
            <p:cNvSpPr/>
            <p:nvPr/>
          </p:nvSpPr>
          <p:spPr>
            <a:xfrm>
              <a:off x="442762" y="1626669"/>
              <a:ext cx="1684421" cy="462013"/>
            </a:xfrm>
            <a:prstGeom prst="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Planning</a:t>
              </a:r>
            </a:p>
          </p:txBody>
        </p:sp>
        <p:sp>
          <p:nvSpPr>
            <p:cNvPr id="43" name="Rectangle 42">
              <a:extLst>
                <a:ext uri="{FF2B5EF4-FFF2-40B4-BE49-F238E27FC236}">
                  <a16:creationId xmlns:a16="http://schemas.microsoft.com/office/drawing/2014/main" id="{B9BDE5FF-831D-4767-6994-FF31BDB7EF40}"/>
                </a:ext>
              </a:extLst>
            </p:cNvPr>
            <p:cNvSpPr/>
            <p:nvPr/>
          </p:nvSpPr>
          <p:spPr>
            <a:xfrm>
              <a:off x="442762" y="2088682"/>
              <a:ext cx="1684421" cy="2823712"/>
            </a:xfrm>
            <a:prstGeom prst="rect">
              <a:avLst/>
            </a:prstGeom>
            <a:solidFill>
              <a:srgbClr val="236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t>Define your mission</a:t>
              </a:r>
            </a:p>
            <a:p>
              <a:pPr marL="285750" indent="-285750">
                <a:buFont typeface="Arial" panose="020B0604020202020204" pitchFamily="34" charset="0"/>
                <a:buChar char="•"/>
              </a:pPr>
              <a:r>
                <a:rPr lang="en-US" dirty="0"/>
                <a:t>Assess your organization</a:t>
              </a:r>
            </a:p>
            <a:p>
              <a:pPr marL="285750" indent="-285750">
                <a:buFont typeface="Arial" panose="020B0604020202020204" pitchFamily="34" charset="0"/>
                <a:buChar char="•"/>
              </a:pPr>
              <a:r>
                <a:rPr lang="en-US" dirty="0"/>
                <a:t>Develop you volunteer program</a:t>
              </a:r>
            </a:p>
            <a:p>
              <a:pPr marL="285750" indent="-285750">
                <a:buFont typeface="Arial" panose="020B0604020202020204" pitchFamily="34" charset="0"/>
                <a:buChar char="•"/>
              </a:pPr>
              <a:r>
                <a:rPr lang="en-US" dirty="0"/>
                <a:t>Describe volunteer positions</a:t>
              </a:r>
            </a:p>
          </p:txBody>
        </p:sp>
      </p:grpSp>
      <p:grpSp>
        <p:nvGrpSpPr>
          <p:cNvPr id="44" name="Group 43">
            <a:extLst>
              <a:ext uri="{FF2B5EF4-FFF2-40B4-BE49-F238E27FC236}">
                <a16:creationId xmlns:a16="http://schemas.microsoft.com/office/drawing/2014/main" id="{E962455D-A6AF-EC09-F52B-55DAA9B97BF1}"/>
              </a:ext>
            </a:extLst>
          </p:cNvPr>
          <p:cNvGrpSpPr/>
          <p:nvPr/>
        </p:nvGrpSpPr>
        <p:grpSpPr>
          <a:xfrm>
            <a:off x="2612109" y="1001463"/>
            <a:ext cx="2211421" cy="4234680"/>
            <a:chOff x="442762" y="1626669"/>
            <a:chExt cx="1684421" cy="3285725"/>
          </a:xfrm>
        </p:grpSpPr>
        <p:sp>
          <p:nvSpPr>
            <p:cNvPr id="45" name="Rectangle 44">
              <a:extLst>
                <a:ext uri="{FF2B5EF4-FFF2-40B4-BE49-F238E27FC236}">
                  <a16:creationId xmlns:a16="http://schemas.microsoft.com/office/drawing/2014/main" id="{86E70D54-C7CE-38BC-83B2-91027457746A}"/>
                </a:ext>
              </a:extLst>
            </p:cNvPr>
            <p:cNvSpPr/>
            <p:nvPr/>
          </p:nvSpPr>
          <p:spPr>
            <a:xfrm>
              <a:off x="442762" y="1626669"/>
              <a:ext cx="1684421" cy="462013"/>
            </a:xfrm>
            <a:prstGeom prst="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Recruiting</a:t>
              </a:r>
            </a:p>
          </p:txBody>
        </p:sp>
        <p:sp>
          <p:nvSpPr>
            <p:cNvPr id="46" name="Rectangle 45">
              <a:extLst>
                <a:ext uri="{FF2B5EF4-FFF2-40B4-BE49-F238E27FC236}">
                  <a16:creationId xmlns:a16="http://schemas.microsoft.com/office/drawing/2014/main" id="{076A6EFD-68B0-EBB7-E8C1-9DDA6DB484A1}"/>
                </a:ext>
              </a:extLst>
            </p:cNvPr>
            <p:cNvSpPr/>
            <p:nvPr/>
          </p:nvSpPr>
          <p:spPr>
            <a:xfrm>
              <a:off x="442762" y="2088682"/>
              <a:ext cx="1684421" cy="2823712"/>
            </a:xfrm>
            <a:prstGeom prst="rect">
              <a:avLst/>
            </a:prstGeom>
            <a:solidFill>
              <a:srgbClr val="236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t>Assess your image</a:t>
              </a:r>
            </a:p>
            <a:p>
              <a:pPr marL="285750" indent="-285750">
                <a:buFont typeface="Arial" panose="020B0604020202020204" pitchFamily="34" charset="0"/>
                <a:buChar char="•"/>
              </a:pPr>
              <a:r>
                <a:rPr lang="en-US" dirty="0"/>
                <a:t>Decide how to recruit</a:t>
              </a:r>
            </a:p>
            <a:p>
              <a:pPr marL="285750" indent="-285750">
                <a:buFont typeface="Arial" panose="020B0604020202020204" pitchFamily="34" charset="0"/>
                <a:buChar char="•"/>
              </a:pPr>
              <a:r>
                <a:rPr lang="en-US" dirty="0"/>
                <a:t>Develop your message</a:t>
              </a:r>
            </a:p>
            <a:p>
              <a:pPr marL="285750" indent="-285750">
                <a:buFont typeface="Arial" panose="020B0604020202020204" pitchFamily="34" charset="0"/>
                <a:buChar char="•"/>
              </a:pPr>
              <a:r>
                <a:rPr lang="en-US" dirty="0"/>
                <a:t>Find volunteers</a:t>
              </a:r>
            </a:p>
            <a:p>
              <a:pPr marL="285750" indent="-285750">
                <a:buFont typeface="Arial" panose="020B0604020202020204" pitchFamily="34" charset="0"/>
                <a:buChar char="•"/>
              </a:pPr>
              <a:r>
                <a:rPr lang="en-US" dirty="0"/>
                <a:t>Select volunteers</a:t>
              </a:r>
            </a:p>
            <a:p>
              <a:pPr marL="285750" indent="-285750">
                <a:buFont typeface="Arial" panose="020B0604020202020204" pitchFamily="34" charset="0"/>
                <a:buChar char="•"/>
              </a:pPr>
              <a:r>
                <a:rPr lang="en-US" dirty="0"/>
                <a:t>Screen volunteers</a:t>
              </a:r>
            </a:p>
          </p:txBody>
        </p:sp>
      </p:grpSp>
      <p:grpSp>
        <p:nvGrpSpPr>
          <p:cNvPr id="47" name="Group 46">
            <a:extLst>
              <a:ext uri="{FF2B5EF4-FFF2-40B4-BE49-F238E27FC236}">
                <a16:creationId xmlns:a16="http://schemas.microsoft.com/office/drawing/2014/main" id="{C2F98E68-3D0D-8A19-76AE-6D5DD00186DC}"/>
              </a:ext>
            </a:extLst>
          </p:cNvPr>
          <p:cNvGrpSpPr/>
          <p:nvPr/>
        </p:nvGrpSpPr>
        <p:grpSpPr>
          <a:xfrm>
            <a:off x="9869009" y="1001463"/>
            <a:ext cx="2211421" cy="4234680"/>
            <a:chOff x="442762" y="1626669"/>
            <a:chExt cx="1684421" cy="3285725"/>
          </a:xfrm>
        </p:grpSpPr>
        <p:sp>
          <p:nvSpPr>
            <p:cNvPr id="48" name="Rectangle 47">
              <a:extLst>
                <a:ext uri="{FF2B5EF4-FFF2-40B4-BE49-F238E27FC236}">
                  <a16:creationId xmlns:a16="http://schemas.microsoft.com/office/drawing/2014/main" id="{68F2108C-F8C6-C8C6-7DB5-1554151361D9}"/>
                </a:ext>
              </a:extLst>
            </p:cNvPr>
            <p:cNvSpPr/>
            <p:nvPr/>
          </p:nvSpPr>
          <p:spPr>
            <a:xfrm>
              <a:off x="442762" y="1626669"/>
              <a:ext cx="1684421" cy="462013"/>
            </a:xfrm>
            <a:prstGeom prst="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dirty="0"/>
                <a:t>Evaluating</a:t>
              </a:r>
            </a:p>
          </p:txBody>
        </p:sp>
        <p:sp>
          <p:nvSpPr>
            <p:cNvPr id="49" name="Rectangle 48">
              <a:extLst>
                <a:ext uri="{FF2B5EF4-FFF2-40B4-BE49-F238E27FC236}">
                  <a16:creationId xmlns:a16="http://schemas.microsoft.com/office/drawing/2014/main" id="{CCA220C6-0FCC-9D5E-A85D-BB3E38B18883}"/>
                </a:ext>
              </a:extLst>
            </p:cNvPr>
            <p:cNvSpPr/>
            <p:nvPr/>
          </p:nvSpPr>
          <p:spPr>
            <a:xfrm>
              <a:off x="442762" y="2088682"/>
              <a:ext cx="1684421" cy="2823712"/>
            </a:xfrm>
            <a:prstGeom prst="rect">
              <a:avLst/>
            </a:prstGeom>
            <a:solidFill>
              <a:srgbClr val="2364C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t>Describe your program</a:t>
              </a:r>
            </a:p>
            <a:p>
              <a:pPr marL="285750" indent="-285750">
                <a:buFont typeface="Arial" panose="020B0604020202020204" pitchFamily="34" charset="0"/>
                <a:buChar char="•"/>
              </a:pPr>
              <a:r>
                <a:rPr lang="en-US" dirty="0"/>
                <a:t>Design the evaluation</a:t>
              </a:r>
            </a:p>
            <a:p>
              <a:pPr marL="285750" indent="-285750">
                <a:buFont typeface="Arial" panose="020B0604020202020204" pitchFamily="34" charset="0"/>
                <a:buChar char="•"/>
              </a:pPr>
              <a:r>
                <a:rPr lang="en-US" dirty="0"/>
                <a:t>Collect data</a:t>
              </a:r>
            </a:p>
            <a:p>
              <a:pPr marL="285750" indent="-285750">
                <a:buFont typeface="Arial" panose="020B0604020202020204" pitchFamily="34" charset="0"/>
                <a:buChar char="•"/>
              </a:pPr>
              <a:r>
                <a:rPr lang="en-US" dirty="0"/>
                <a:t>Analyze the data</a:t>
              </a:r>
            </a:p>
            <a:p>
              <a:pPr marL="285750" indent="-285750">
                <a:buFont typeface="Arial" panose="020B0604020202020204" pitchFamily="34" charset="0"/>
                <a:buChar char="•"/>
              </a:pPr>
              <a:r>
                <a:rPr lang="en-US" dirty="0"/>
                <a:t>Report results</a:t>
              </a:r>
            </a:p>
          </p:txBody>
        </p:sp>
      </p:grpSp>
      <p:sp>
        <p:nvSpPr>
          <p:cNvPr id="50" name="Arrow: Right 49">
            <a:extLst>
              <a:ext uri="{FF2B5EF4-FFF2-40B4-BE49-F238E27FC236}">
                <a16:creationId xmlns:a16="http://schemas.microsoft.com/office/drawing/2014/main" id="{06FFD2BB-4D39-11C5-2F20-1A030FCD2CF9}"/>
              </a:ext>
            </a:extLst>
          </p:cNvPr>
          <p:cNvSpPr/>
          <p:nvPr/>
        </p:nvSpPr>
        <p:spPr>
          <a:xfrm>
            <a:off x="2329314" y="2651534"/>
            <a:ext cx="365837" cy="509995"/>
          </a:xfrm>
          <a:prstGeom prst="rightArrow">
            <a:avLst/>
          </a:prstGeom>
          <a:solidFill>
            <a:srgbClr val="B5D389"/>
          </a:solidFill>
          <a:ln>
            <a:solidFill>
              <a:srgbClr val="1C50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Right 50">
            <a:extLst>
              <a:ext uri="{FF2B5EF4-FFF2-40B4-BE49-F238E27FC236}">
                <a16:creationId xmlns:a16="http://schemas.microsoft.com/office/drawing/2014/main" id="{FE8F00D7-F81C-33F9-3FA6-279A69A24FC8}"/>
              </a:ext>
            </a:extLst>
          </p:cNvPr>
          <p:cNvSpPr/>
          <p:nvPr/>
        </p:nvSpPr>
        <p:spPr>
          <a:xfrm>
            <a:off x="4748281" y="2651533"/>
            <a:ext cx="365837" cy="509995"/>
          </a:xfrm>
          <a:prstGeom prst="rightArrow">
            <a:avLst/>
          </a:prstGeom>
          <a:solidFill>
            <a:srgbClr val="B5D389"/>
          </a:solidFill>
          <a:ln>
            <a:solidFill>
              <a:srgbClr val="1C50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Arrow: Right 51">
            <a:extLst>
              <a:ext uri="{FF2B5EF4-FFF2-40B4-BE49-F238E27FC236}">
                <a16:creationId xmlns:a16="http://schemas.microsoft.com/office/drawing/2014/main" id="{AEC8D415-87EE-CFE8-B5F1-1DC0D10F0092}"/>
              </a:ext>
            </a:extLst>
          </p:cNvPr>
          <p:cNvSpPr/>
          <p:nvPr/>
        </p:nvSpPr>
        <p:spPr>
          <a:xfrm>
            <a:off x="7167248" y="2651533"/>
            <a:ext cx="365837" cy="509995"/>
          </a:xfrm>
          <a:prstGeom prst="rightArrow">
            <a:avLst/>
          </a:prstGeom>
          <a:solidFill>
            <a:srgbClr val="B5D389"/>
          </a:solidFill>
          <a:ln>
            <a:solidFill>
              <a:srgbClr val="1C50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Right 52">
            <a:extLst>
              <a:ext uri="{FF2B5EF4-FFF2-40B4-BE49-F238E27FC236}">
                <a16:creationId xmlns:a16="http://schemas.microsoft.com/office/drawing/2014/main" id="{F317FA66-E289-5A5C-B325-84497B65B25E}"/>
              </a:ext>
            </a:extLst>
          </p:cNvPr>
          <p:cNvSpPr/>
          <p:nvPr/>
        </p:nvSpPr>
        <p:spPr>
          <a:xfrm>
            <a:off x="9579891" y="2651533"/>
            <a:ext cx="371253" cy="509995"/>
          </a:xfrm>
          <a:prstGeom prst="rightArrow">
            <a:avLst/>
          </a:prstGeom>
          <a:solidFill>
            <a:srgbClr val="B5D389"/>
          </a:solidFill>
          <a:ln>
            <a:solidFill>
              <a:srgbClr val="1C50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9063CEE9-E25C-FC9E-C0EA-938234A829C5}"/>
              </a:ext>
            </a:extLst>
          </p:cNvPr>
          <p:cNvSpPr/>
          <p:nvPr/>
        </p:nvSpPr>
        <p:spPr>
          <a:xfrm rot="5400000">
            <a:off x="10579812" y="5527840"/>
            <a:ext cx="798897" cy="215506"/>
          </a:xfrm>
          <a:prstGeom prst="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EBDF4B5-A01A-ADCB-9587-8E52BD7464A5}"/>
              </a:ext>
            </a:extLst>
          </p:cNvPr>
          <p:cNvSpPr/>
          <p:nvPr/>
        </p:nvSpPr>
        <p:spPr>
          <a:xfrm rot="10800000">
            <a:off x="1183906" y="5804034"/>
            <a:ext cx="9798516" cy="231007"/>
          </a:xfrm>
          <a:prstGeom prst="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Arrow: Right 55">
            <a:extLst>
              <a:ext uri="{FF2B5EF4-FFF2-40B4-BE49-F238E27FC236}">
                <a16:creationId xmlns:a16="http://schemas.microsoft.com/office/drawing/2014/main" id="{36341CF7-63FA-3E7F-7747-4A5687677142}"/>
              </a:ext>
            </a:extLst>
          </p:cNvPr>
          <p:cNvSpPr/>
          <p:nvPr/>
        </p:nvSpPr>
        <p:spPr>
          <a:xfrm rot="16200000">
            <a:off x="887615" y="5363992"/>
            <a:ext cx="798897" cy="533571"/>
          </a:xfrm>
          <a:prstGeom prst="rightArrow">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rrow: Right 56">
            <a:extLst>
              <a:ext uri="{FF2B5EF4-FFF2-40B4-BE49-F238E27FC236}">
                <a16:creationId xmlns:a16="http://schemas.microsoft.com/office/drawing/2014/main" id="{9DED7CEE-A973-E83E-243B-1DA26BA66EED}"/>
              </a:ext>
            </a:extLst>
          </p:cNvPr>
          <p:cNvSpPr/>
          <p:nvPr/>
        </p:nvSpPr>
        <p:spPr>
          <a:xfrm rot="16200000">
            <a:off x="3318370" y="5363991"/>
            <a:ext cx="798897" cy="533571"/>
          </a:xfrm>
          <a:prstGeom prst="rightArrow">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Arrow: Right 57">
            <a:extLst>
              <a:ext uri="{FF2B5EF4-FFF2-40B4-BE49-F238E27FC236}">
                <a16:creationId xmlns:a16="http://schemas.microsoft.com/office/drawing/2014/main" id="{CA5F4A73-BD7F-A79B-5865-C2950D5BC2E5}"/>
              </a:ext>
            </a:extLst>
          </p:cNvPr>
          <p:cNvSpPr/>
          <p:nvPr/>
        </p:nvSpPr>
        <p:spPr>
          <a:xfrm rot="16200000">
            <a:off x="5737337" y="5363990"/>
            <a:ext cx="798897" cy="533571"/>
          </a:xfrm>
          <a:prstGeom prst="rightArrow">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Arrow: Right 58">
            <a:extLst>
              <a:ext uri="{FF2B5EF4-FFF2-40B4-BE49-F238E27FC236}">
                <a16:creationId xmlns:a16="http://schemas.microsoft.com/office/drawing/2014/main" id="{41960263-D23D-676D-6153-90BFE7A03D29}"/>
              </a:ext>
            </a:extLst>
          </p:cNvPr>
          <p:cNvSpPr/>
          <p:nvPr/>
        </p:nvSpPr>
        <p:spPr>
          <a:xfrm rot="16200000">
            <a:off x="8156304" y="5363989"/>
            <a:ext cx="798897" cy="533571"/>
          </a:xfrm>
          <a:prstGeom prst="rightArrow">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7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CE289CD-6425-51BA-08FD-3DC9143B3BAD}"/>
              </a:ext>
            </a:extLst>
          </p:cNvPr>
          <p:cNvSpPr txBox="1"/>
          <p:nvPr/>
        </p:nvSpPr>
        <p:spPr>
          <a:xfrm>
            <a:off x="369456" y="232022"/>
            <a:ext cx="5308341" cy="830997"/>
          </a:xfrm>
          <a:prstGeom prst="rect">
            <a:avLst/>
          </a:prstGeom>
          <a:noFill/>
        </p:spPr>
        <p:txBody>
          <a:bodyPr wrap="square" rtlCol="0">
            <a:spAutoFit/>
          </a:bodyPr>
          <a:lstStyle/>
          <a:p>
            <a:r>
              <a:rPr lang="en-US" sz="4800" b="1" dirty="0">
                <a:solidFill>
                  <a:srgbClr val="1C509B"/>
                </a:solidFill>
              </a:rPr>
              <a:t>Who We Are</a:t>
            </a:r>
          </a:p>
        </p:txBody>
      </p:sp>
      <p:sp>
        <p:nvSpPr>
          <p:cNvPr id="5" name="Rectangle 4">
            <a:extLst>
              <a:ext uri="{FF2B5EF4-FFF2-40B4-BE49-F238E27FC236}">
                <a16:creationId xmlns:a16="http://schemas.microsoft.com/office/drawing/2014/main" id="{DEB95CEE-0674-33C9-ECC1-5336AD1EA5C7}"/>
              </a:ext>
            </a:extLst>
          </p:cNvPr>
          <p:cNvSpPr/>
          <p:nvPr/>
        </p:nvSpPr>
        <p:spPr>
          <a:xfrm>
            <a:off x="5850389" y="2"/>
            <a:ext cx="6341612" cy="6858000"/>
          </a:xfrm>
          <a:prstGeom prst="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6096001" y="841112"/>
            <a:ext cx="5972158" cy="5177699"/>
          </a:xfrm>
          <a:prstGeom prst="rect">
            <a:avLst/>
          </a:prstGeom>
          <a:noFill/>
          <a:ln w="76200">
            <a:noFill/>
          </a:ln>
        </p:spPr>
        <p:txBody>
          <a:bodyPr wrap="square" rtlCol="0">
            <a:spAutoFit/>
          </a:bodyPr>
          <a:lstStyle/>
          <a:p>
            <a:pPr marL="0" indent="0">
              <a:buNone/>
            </a:pPr>
            <a:r>
              <a:rPr lang="en-US" sz="2201" dirty="0">
                <a:solidFill>
                  <a:srgbClr val="1C509B"/>
                </a:solidFill>
              </a:rPr>
              <a:t>The </a:t>
            </a:r>
            <a:r>
              <a:rPr lang="en-US" sz="2201" b="1" dirty="0">
                <a:solidFill>
                  <a:srgbClr val="1C509B"/>
                </a:solidFill>
              </a:rPr>
              <a:t>Center for Aging and Disability Education and Research </a:t>
            </a:r>
            <a:r>
              <a:rPr lang="en-US" sz="2201" dirty="0">
                <a:solidFill>
                  <a:srgbClr val="1C509B"/>
                </a:solidFill>
              </a:rPr>
              <a:t>(CADER) is located at Boston University School of Social Work and is dedicated to strengthening the workforce that provides health and long-term supports and services to older adults and people with disabilities.</a:t>
            </a:r>
          </a:p>
          <a:p>
            <a:endParaRPr lang="en-US" sz="2201" dirty="0">
              <a:solidFill>
                <a:srgbClr val="1C509B"/>
              </a:solidFill>
            </a:endParaRPr>
          </a:p>
          <a:p>
            <a:pPr>
              <a:buFont typeface="Wingdings" panose="05000000000000000000" pitchFamily="2" charset="2"/>
              <a:buChar char="Ø"/>
            </a:pPr>
            <a:r>
              <a:rPr lang="en-US" sz="2201" dirty="0">
                <a:solidFill>
                  <a:srgbClr val="1C509B"/>
                </a:solidFill>
              </a:rPr>
              <a:t>CADER offers a wide range of online training courses and certificate programs for learners at all levels of experience.</a:t>
            </a:r>
          </a:p>
          <a:p>
            <a:pPr>
              <a:buFont typeface="Wingdings" panose="05000000000000000000" pitchFamily="2" charset="2"/>
              <a:buChar char="Ø"/>
            </a:pPr>
            <a:endParaRPr lang="en-US" sz="2201" dirty="0">
              <a:solidFill>
                <a:srgbClr val="1C509B"/>
              </a:solidFill>
            </a:endParaRPr>
          </a:p>
          <a:p>
            <a:pPr>
              <a:buFont typeface="Wingdings" panose="05000000000000000000" pitchFamily="2" charset="2"/>
              <a:buChar char="Ø"/>
            </a:pPr>
            <a:r>
              <a:rPr lang="en-US" sz="2201" dirty="0">
                <a:solidFill>
                  <a:srgbClr val="1C509B"/>
                </a:solidFill>
              </a:rPr>
              <a:t>CADER programs and courses apply a competency-focused approach to comprehensive training, committed to enhancing the skills of practitioners in the field.</a:t>
            </a:r>
          </a:p>
        </p:txBody>
      </p:sp>
      <p:pic>
        <p:nvPicPr>
          <p:cNvPr id="4" name="Picture 3" descr="A group of people walking in front of a building&#10;&#10;Description automatically generated">
            <a:extLst>
              <a:ext uri="{FF2B5EF4-FFF2-40B4-BE49-F238E27FC236}">
                <a16:creationId xmlns:a16="http://schemas.microsoft.com/office/drawing/2014/main" id="{872F98BE-8588-E7F3-275D-D7A521566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57" y="1591784"/>
            <a:ext cx="5186053" cy="3457369"/>
          </a:xfrm>
          <a:prstGeom prst="rect">
            <a:avLst/>
          </a:prstGeom>
        </p:spPr>
      </p:pic>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4">
            <a:alphaModFix/>
          </a:blip>
          <a:srcRect/>
          <a:stretch/>
        </p:blipFill>
        <p:spPr>
          <a:xfrm>
            <a:off x="193141" y="6241314"/>
            <a:ext cx="5484654" cy="468603"/>
          </a:xfrm>
          <a:prstGeom prst="rect">
            <a:avLst/>
          </a:prstGeom>
          <a:noFill/>
          <a:ln>
            <a:noFill/>
          </a:ln>
        </p:spPr>
      </p:pic>
    </p:spTree>
    <p:extLst>
      <p:ext uri="{BB962C8B-B14F-4D97-AF65-F5344CB8AC3E}">
        <p14:creationId xmlns:p14="http://schemas.microsoft.com/office/powerpoint/2010/main" val="1384548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8764384" cy="1631216"/>
          </a:xfrm>
          <a:prstGeom prst="rect">
            <a:avLst/>
          </a:prstGeom>
          <a:noFill/>
        </p:spPr>
        <p:txBody>
          <a:bodyPr wrap="square" rtlCol="0">
            <a:spAutoFit/>
          </a:bodyPr>
          <a:lstStyle/>
          <a:p>
            <a:r>
              <a:rPr lang="en-US" sz="4400" b="1" dirty="0">
                <a:solidFill>
                  <a:srgbClr val="1C509B"/>
                </a:solidFill>
              </a:rPr>
              <a:t>Course : Worksheets and examples </a:t>
            </a:r>
          </a:p>
          <a:p>
            <a:endParaRPr lang="en-US" sz="2800" b="1" dirty="0">
              <a:solidFill>
                <a:srgbClr val="1C509B"/>
              </a:solidFill>
            </a:endParaRPr>
          </a:p>
          <a:p>
            <a:r>
              <a:rPr lang="en-US" sz="2800" b="1" dirty="0">
                <a:solidFill>
                  <a:srgbClr val="1C509B"/>
                </a:solidFill>
              </a:rPr>
              <a:t>Job Description Worksheet</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5" y="1986113"/>
            <a:ext cx="4625626" cy="3063403"/>
          </a:xfrm>
          <a:prstGeom prst="rect">
            <a:avLst/>
          </a:prstGeom>
          <a:noFill/>
        </p:spPr>
        <p:txBody>
          <a:bodyPr wrap="square" rtlCol="0">
            <a:spAutoFit/>
          </a:bodyPr>
          <a:lstStyle/>
          <a:p>
            <a:pPr marL="0" indent="0">
              <a:buNone/>
            </a:pPr>
            <a:r>
              <a:rPr lang="en-US" b="1" dirty="0">
                <a:solidFill>
                  <a:srgbClr val="1C509B"/>
                </a:solidFill>
              </a:rPr>
              <a:t>Scenario:</a:t>
            </a:r>
          </a:p>
          <a:p>
            <a:pPr marL="0" indent="0">
              <a:buNone/>
            </a:pPr>
            <a:r>
              <a:rPr lang="en-US" dirty="0">
                <a:solidFill>
                  <a:srgbClr val="1C509B"/>
                </a:solidFill>
              </a:rPr>
              <a:t>You are the volunteer coordinator at a COA. You need to hire 5 volunteer front desk receptionists. </a:t>
            </a:r>
          </a:p>
          <a:p>
            <a:pPr marL="0" indent="0">
              <a:buNone/>
            </a:pPr>
            <a:r>
              <a:rPr lang="en-US" dirty="0">
                <a:solidFill>
                  <a:srgbClr val="1C509B"/>
                </a:solidFill>
              </a:rPr>
              <a:t>The template can help to create a job description.</a:t>
            </a:r>
          </a:p>
        </p:txBody>
      </p:sp>
      <p:pic>
        <p:nvPicPr>
          <p:cNvPr id="5" name="Picture 4" descr="Person using laptop computer">
            <a:extLst>
              <a:ext uri="{FF2B5EF4-FFF2-40B4-BE49-F238E27FC236}">
                <a16:creationId xmlns:a16="http://schemas.microsoft.com/office/drawing/2014/main" id="{CD2734EE-8BB5-3C9C-FC08-526A2330A3BA}"/>
              </a:ext>
            </a:extLst>
          </p:cNvPr>
          <p:cNvPicPr>
            <a:picLocks noChangeAspect="1"/>
          </p:cNvPicPr>
          <p:nvPr/>
        </p:nvPicPr>
        <p:blipFill rotWithShape="1">
          <a:blip r:embed="rId3">
            <a:extLst>
              <a:ext uri="{28A0092B-C50C-407E-A947-70E740481C1C}">
                <a14:useLocalDpi xmlns:a14="http://schemas.microsoft.com/office/drawing/2010/main" val="0"/>
              </a:ext>
            </a:extLst>
          </a:blip>
          <a:srcRect l="7857" r="9024" b="4"/>
          <a:stretch/>
        </p:blipFill>
        <p:spPr>
          <a:xfrm>
            <a:off x="5932227" y="1368923"/>
            <a:ext cx="5567564" cy="3851345"/>
          </a:xfrm>
          <a:prstGeom prst="rect">
            <a:avLst/>
          </a:prstGeom>
        </p:spPr>
      </p:pic>
    </p:spTree>
    <p:extLst>
      <p:ext uri="{BB962C8B-B14F-4D97-AF65-F5344CB8AC3E}">
        <p14:creationId xmlns:p14="http://schemas.microsoft.com/office/powerpoint/2010/main" val="9323654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43C9944-E24F-BD82-C1FF-DD4E6256B31F}"/>
              </a:ext>
            </a:extLst>
          </p:cNvPr>
          <p:cNvPicPr>
            <a:picLocks noChangeAspect="1"/>
          </p:cNvPicPr>
          <p:nvPr/>
        </p:nvPicPr>
        <p:blipFill>
          <a:blip r:embed="rId2"/>
          <a:stretch>
            <a:fillRect/>
          </a:stretch>
        </p:blipFill>
        <p:spPr>
          <a:xfrm>
            <a:off x="3307604" y="0"/>
            <a:ext cx="5294974" cy="6858000"/>
          </a:xfrm>
          <a:prstGeom prst="rect">
            <a:avLst/>
          </a:prstGeom>
        </p:spPr>
      </p:pic>
    </p:spTree>
    <p:extLst>
      <p:ext uri="{BB962C8B-B14F-4D97-AF65-F5344CB8AC3E}">
        <p14:creationId xmlns:p14="http://schemas.microsoft.com/office/powerpoint/2010/main" val="41770586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C05917-AFEB-EFC8-EFD7-BD83C74014B1}"/>
              </a:ext>
            </a:extLst>
          </p:cNvPr>
          <p:cNvPicPr>
            <a:picLocks noChangeAspect="1"/>
          </p:cNvPicPr>
          <p:nvPr/>
        </p:nvPicPr>
        <p:blipFill>
          <a:blip r:embed="rId2"/>
          <a:stretch>
            <a:fillRect/>
          </a:stretch>
        </p:blipFill>
        <p:spPr>
          <a:xfrm>
            <a:off x="3437036" y="0"/>
            <a:ext cx="5317928" cy="6858000"/>
          </a:xfrm>
          <a:prstGeom prst="rect">
            <a:avLst/>
          </a:prstGeom>
        </p:spPr>
      </p:pic>
    </p:spTree>
    <p:extLst>
      <p:ext uri="{BB962C8B-B14F-4D97-AF65-F5344CB8AC3E}">
        <p14:creationId xmlns:p14="http://schemas.microsoft.com/office/powerpoint/2010/main" val="370686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108311" cy="677108"/>
          </a:xfrm>
          <a:prstGeom prst="rect">
            <a:avLst/>
          </a:prstGeom>
          <a:noFill/>
        </p:spPr>
        <p:txBody>
          <a:bodyPr wrap="square" rtlCol="0">
            <a:spAutoFit/>
          </a:bodyPr>
          <a:lstStyle/>
          <a:p>
            <a:r>
              <a:rPr lang="en-US" sz="3800" b="1" dirty="0">
                <a:solidFill>
                  <a:srgbClr val="1C509B"/>
                </a:solidFill>
              </a:rPr>
              <a:t>Sample Worksheet : Evaluate Your Volunteer Program</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6" y="1087820"/>
            <a:ext cx="10806544" cy="480131"/>
          </a:xfrm>
          <a:prstGeom prst="rect">
            <a:avLst/>
          </a:prstGeom>
          <a:noFill/>
        </p:spPr>
        <p:txBody>
          <a:bodyPr wrap="square" rtlCol="0">
            <a:spAutoFit/>
          </a:bodyPr>
          <a:lstStyle/>
          <a:p>
            <a:pPr marL="0" indent="0">
              <a:buNone/>
            </a:pPr>
            <a:r>
              <a:rPr lang="en-US" dirty="0">
                <a:solidFill>
                  <a:srgbClr val="1C509B"/>
                </a:solidFill>
              </a:rPr>
              <a:t>Sample evaluation questions:</a:t>
            </a:r>
          </a:p>
        </p:txBody>
      </p:sp>
      <p:sp>
        <p:nvSpPr>
          <p:cNvPr id="4" name="Rectangle: Rounded Corners 3">
            <a:extLst>
              <a:ext uri="{FF2B5EF4-FFF2-40B4-BE49-F238E27FC236}">
                <a16:creationId xmlns:a16="http://schemas.microsoft.com/office/drawing/2014/main" id="{CCD447B4-B24B-CE5F-6A29-441AD276C8E6}"/>
              </a:ext>
            </a:extLst>
          </p:cNvPr>
          <p:cNvSpPr/>
          <p:nvPr/>
        </p:nvSpPr>
        <p:spPr>
          <a:xfrm>
            <a:off x="403860" y="1613020"/>
            <a:ext cx="1676400" cy="1411569"/>
          </a:xfrm>
          <a:prstGeom prst="round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Adequate Support</a:t>
            </a:r>
          </a:p>
        </p:txBody>
      </p:sp>
      <p:sp>
        <p:nvSpPr>
          <p:cNvPr id="5" name="Rectangle: Rounded Corners 4">
            <a:extLst>
              <a:ext uri="{FF2B5EF4-FFF2-40B4-BE49-F238E27FC236}">
                <a16:creationId xmlns:a16="http://schemas.microsoft.com/office/drawing/2014/main" id="{E8077AF5-40BF-3CC8-1C81-C95013A2741C}"/>
              </a:ext>
            </a:extLst>
          </p:cNvPr>
          <p:cNvSpPr/>
          <p:nvPr/>
        </p:nvSpPr>
        <p:spPr>
          <a:xfrm>
            <a:off x="369456" y="3154423"/>
            <a:ext cx="1676400" cy="1411568"/>
          </a:xfrm>
          <a:prstGeom prst="round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Meaningful Work</a:t>
            </a:r>
          </a:p>
        </p:txBody>
      </p:sp>
      <p:sp>
        <p:nvSpPr>
          <p:cNvPr id="7" name="Rectangle: Rounded Corners 6">
            <a:extLst>
              <a:ext uri="{FF2B5EF4-FFF2-40B4-BE49-F238E27FC236}">
                <a16:creationId xmlns:a16="http://schemas.microsoft.com/office/drawing/2014/main" id="{D8F8D5AF-F866-61EC-FFDC-2E0D738D4EA9}"/>
              </a:ext>
            </a:extLst>
          </p:cNvPr>
          <p:cNvSpPr/>
          <p:nvPr/>
        </p:nvSpPr>
        <p:spPr>
          <a:xfrm>
            <a:off x="369456" y="4703401"/>
            <a:ext cx="1676400" cy="1407780"/>
          </a:xfrm>
          <a:prstGeom prst="roundRect">
            <a:avLst/>
          </a:prstGeom>
          <a:solidFill>
            <a:srgbClr val="1C5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Physical or mental well-being as a result of volunteering</a:t>
            </a:r>
          </a:p>
        </p:txBody>
      </p:sp>
      <p:grpSp>
        <p:nvGrpSpPr>
          <p:cNvPr id="14" name="Group 13">
            <a:extLst>
              <a:ext uri="{FF2B5EF4-FFF2-40B4-BE49-F238E27FC236}">
                <a16:creationId xmlns:a16="http://schemas.microsoft.com/office/drawing/2014/main" id="{7F1D4432-D97D-5229-9F14-17F110D3CC11}"/>
              </a:ext>
            </a:extLst>
          </p:cNvPr>
          <p:cNvGrpSpPr/>
          <p:nvPr/>
        </p:nvGrpSpPr>
        <p:grpSpPr>
          <a:xfrm>
            <a:off x="2265680" y="1613020"/>
            <a:ext cx="9855200" cy="1407781"/>
            <a:chOff x="2265680" y="1750430"/>
            <a:chExt cx="9855200" cy="1407781"/>
          </a:xfrm>
        </p:grpSpPr>
        <p:sp>
          <p:nvSpPr>
            <p:cNvPr id="8" name="Rectangle: Rounded Corners 7">
              <a:extLst>
                <a:ext uri="{FF2B5EF4-FFF2-40B4-BE49-F238E27FC236}">
                  <a16:creationId xmlns:a16="http://schemas.microsoft.com/office/drawing/2014/main" id="{0C6F7257-6653-12F8-9C37-EA20AA8F8239}"/>
                </a:ext>
              </a:extLst>
            </p:cNvPr>
            <p:cNvSpPr/>
            <p:nvPr/>
          </p:nvSpPr>
          <p:spPr>
            <a:xfrm>
              <a:off x="2265680" y="1750430"/>
              <a:ext cx="9855200" cy="1407781"/>
            </a:xfrm>
            <a:prstGeom prst="round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1C509B"/>
                  </a:solidFill>
                </a:rPr>
                <a:t>Were you satisfied with the supervisor support you received? </a:t>
              </a:r>
            </a:p>
            <a:p>
              <a:endParaRPr lang="en-US" dirty="0"/>
            </a:p>
            <a:p>
              <a:r>
                <a:rPr lang="en-US" dirty="0">
                  <a:solidFill>
                    <a:srgbClr val="1C509B"/>
                  </a:solidFill>
                </a:rPr>
                <a:t>    Very satisfied        Satisfied        Neither satisfied nor dissatisfied        Dissatisfied        Very dissatisfied</a:t>
              </a:r>
              <a:endParaRPr lang="en-US" dirty="0"/>
            </a:p>
          </p:txBody>
        </p:sp>
        <p:sp>
          <p:nvSpPr>
            <p:cNvPr id="9" name="Rectangle 8">
              <a:extLst>
                <a:ext uri="{FF2B5EF4-FFF2-40B4-BE49-F238E27FC236}">
                  <a16:creationId xmlns:a16="http://schemas.microsoft.com/office/drawing/2014/main" id="{735C5E93-25F5-E7FC-FD49-AD1FEDA0359F}"/>
                </a:ext>
              </a:extLst>
            </p:cNvPr>
            <p:cNvSpPr/>
            <p:nvPr/>
          </p:nvSpPr>
          <p:spPr>
            <a:xfrm>
              <a:off x="2346960" y="2627923"/>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5560914-9346-B964-89B6-BB242AF049BD}"/>
                </a:ext>
              </a:extLst>
            </p:cNvPr>
            <p:cNvSpPr/>
            <p:nvPr/>
          </p:nvSpPr>
          <p:spPr>
            <a:xfrm>
              <a:off x="3992880" y="2627923"/>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C5245D-FC82-BEEB-34A1-ECF602612895}"/>
                </a:ext>
              </a:extLst>
            </p:cNvPr>
            <p:cNvSpPr/>
            <p:nvPr/>
          </p:nvSpPr>
          <p:spPr>
            <a:xfrm>
              <a:off x="5207000" y="2627922"/>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615036-ADF9-0750-E2FC-F2168B550EE9}"/>
                </a:ext>
              </a:extLst>
            </p:cNvPr>
            <p:cNvSpPr/>
            <p:nvPr/>
          </p:nvSpPr>
          <p:spPr>
            <a:xfrm>
              <a:off x="8615680" y="2627922"/>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1553C9B-5ED6-6734-C82C-CF61CA003CD0}"/>
                </a:ext>
              </a:extLst>
            </p:cNvPr>
            <p:cNvSpPr/>
            <p:nvPr/>
          </p:nvSpPr>
          <p:spPr>
            <a:xfrm>
              <a:off x="10078720" y="2627923"/>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889E2137-039A-43C1-1B2B-A045421D59AE}"/>
              </a:ext>
            </a:extLst>
          </p:cNvPr>
          <p:cNvGrpSpPr/>
          <p:nvPr/>
        </p:nvGrpSpPr>
        <p:grpSpPr>
          <a:xfrm>
            <a:off x="2265680" y="3158210"/>
            <a:ext cx="9855200" cy="1407781"/>
            <a:chOff x="2265680" y="3158210"/>
            <a:chExt cx="9855200" cy="1407781"/>
          </a:xfrm>
        </p:grpSpPr>
        <p:sp>
          <p:nvSpPr>
            <p:cNvPr id="15" name="Rectangle: Rounded Corners 14">
              <a:extLst>
                <a:ext uri="{FF2B5EF4-FFF2-40B4-BE49-F238E27FC236}">
                  <a16:creationId xmlns:a16="http://schemas.microsoft.com/office/drawing/2014/main" id="{BB56ADE4-EA85-37B7-FF47-3518D2137CC2}"/>
                </a:ext>
              </a:extLst>
            </p:cNvPr>
            <p:cNvSpPr/>
            <p:nvPr/>
          </p:nvSpPr>
          <p:spPr>
            <a:xfrm>
              <a:off x="2265680" y="3158210"/>
              <a:ext cx="9855200" cy="1407781"/>
            </a:xfrm>
            <a:prstGeom prst="round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1C509B"/>
                  </a:solidFill>
                </a:rPr>
                <a:t>I feel that my volunteer work has an impact. </a:t>
              </a:r>
            </a:p>
            <a:p>
              <a:endParaRPr lang="en-US" dirty="0"/>
            </a:p>
            <a:p>
              <a:r>
                <a:rPr lang="en-US" dirty="0">
                  <a:solidFill>
                    <a:srgbClr val="1C509B"/>
                  </a:solidFill>
                </a:rPr>
                <a:t>    Almost Always                 Often                 Sometimes                 Seldom                 Never</a:t>
              </a:r>
              <a:endParaRPr lang="en-US" dirty="0"/>
            </a:p>
          </p:txBody>
        </p:sp>
        <p:sp>
          <p:nvSpPr>
            <p:cNvPr id="17" name="Rectangle 16">
              <a:extLst>
                <a:ext uri="{FF2B5EF4-FFF2-40B4-BE49-F238E27FC236}">
                  <a16:creationId xmlns:a16="http://schemas.microsoft.com/office/drawing/2014/main" id="{05270D8D-F2BE-837E-00DF-6A03C6CF069E}"/>
                </a:ext>
              </a:extLst>
            </p:cNvPr>
            <p:cNvSpPr/>
            <p:nvPr/>
          </p:nvSpPr>
          <p:spPr>
            <a:xfrm>
              <a:off x="2346960" y="4017356"/>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35A7C3-92CC-F9EF-D1BC-FD4E7BF07ADF}"/>
                </a:ext>
              </a:extLst>
            </p:cNvPr>
            <p:cNvSpPr/>
            <p:nvPr/>
          </p:nvSpPr>
          <p:spPr>
            <a:xfrm>
              <a:off x="4590936" y="4017354"/>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740EDB-605D-1D4A-2428-8F78A7E0C0B7}"/>
                </a:ext>
              </a:extLst>
            </p:cNvPr>
            <p:cNvSpPr/>
            <p:nvPr/>
          </p:nvSpPr>
          <p:spPr>
            <a:xfrm>
              <a:off x="5984240" y="4017355"/>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B90CB0E-3A34-1DA2-7CE6-9C5B4CB3B915}"/>
                </a:ext>
              </a:extLst>
            </p:cNvPr>
            <p:cNvSpPr/>
            <p:nvPr/>
          </p:nvSpPr>
          <p:spPr>
            <a:xfrm>
              <a:off x="7924800" y="4017356"/>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863B6AB-D810-96A5-FAF8-EE5C470DD8B8}"/>
                </a:ext>
              </a:extLst>
            </p:cNvPr>
            <p:cNvSpPr/>
            <p:nvPr/>
          </p:nvSpPr>
          <p:spPr>
            <a:xfrm>
              <a:off x="9530080" y="4017356"/>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C2185C8-25ED-AC8B-1B0D-674F74B6F801}"/>
              </a:ext>
            </a:extLst>
          </p:cNvPr>
          <p:cNvGrpSpPr/>
          <p:nvPr/>
        </p:nvGrpSpPr>
        <p:grpSpPr>
          <a:xfrm>
            <a:off x="2265680" y="4703400"/>
            <a:ext cx="9855200" cy="1407781"/>
            <a:chOff x="2265680" y="4703400"/>
            <a:chExt cx="9855200" cy="1407781"/>
          </a:xfrm>
        </p:grpSpPr>
        <p:sp>
          <p:nvSpPr>
            <p:cNvPr id="16" name="Rectangle: Rounded Corners 15">
              <a:extLst>
                <a:ext uri="{FF2B5EF4-FFF2-40B4-BE49-F238E27FC236}">
                  <a16:creationId xmlns:a16="http://schemas.microsoft.com/office/drawing/2014/main" id="{68DD0E76-F296-26B8-BA61-BB13A180BC53}"/>
                </a:ext>
              </a:extLst>
            </p:cNvPr>
            <p:cNvSpPr/>
            <p:nvPr/>
          </p:nvSpPr>
          <p:spPr>
            <a:xfrm>
              <a:off x="2265680" y="4703400"/>
              <a:ext cx="9855200" cy="1407781"/>
            </a:xfrm>
            <a:prstGeom prst="round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rgbClr val="1C509B"/>
                  </a:solidFill>
                </a:rPr>
                <a:t>I have experienced increased physical or mental well-being since becoming a volunteer. </a:t>
              </a:r>
            </a:p>
            <a:p>
              <a:endParaRPr lang="en-US" dirty="0"/>
            </a:p>
            <a:p>
              <a:r>
                <a:rPr lang="en-US" dirty="0">
                  <a:solidFill>
                    <a:srgbClr val="1C509B"/>
                  </a:solidFill>
                </a:rPr>
                <a:t>    Yes                       No                         Unsure   </a:t>
              </a:r>
              <a:endParaRPr lang="en-US" dirty="0"/>
            </a:p>
          </p:txBody>
        </p:sp>
        <p:sp>
          <p:nvSpPr>
            <p:cNvPr id="22" name="Rectangle 21">
              <a:extLst>
                <a:ext uri="{FF2B5EF4-FFF2-40B4-BE49-F238E27FC236}">
                  <a16:creationId xmlns:a16="http://schemas.microsoft.com/office/drawing/2014/main" id="{ED287B31-465F-392C-209D-384163138F31}"/>
                </a:ext>
              </a:extLst>
            </p:cNvPr>
            <p:cNvSpPr/>
            <p:nvPr/>
          </p:nvSpPr>
          <p:spPr>
            <a:xfrm>
              <a:off x="3868189" y="5565399"/>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F79595-9AB3-B4CD-852F-FA22A96FF33E}"/>
                </a:ext>
              </a:extLst>
            </p:cNvPr>
            <p:cNvSpPr/>
            <p:nvPr/>
          </p:nvSpPr>
          <p:spPr>
            <a:xfrm>
              <a:off x="2346960" y="5565399"/>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7F6EC54-AAB3-98DD-8579-869C5CFC97E2}"/>
                </a:ext>
              </a:extLst>
            </p:cNvPr>
            <p:cNvSpPr/>
            <p:nvPr/>
          </p:nvSpPr>
          <p:spPr>
            <a:xfrm>
              <a:off x="5430520" y="5565400"/>
              <a:ext cx="223520" cy="1987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76733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8" name="Rectangle 7">
            <a:extLst>
              <a:ext uri="{FF2B5EF4-FFF2-40B4-BE49-F238E27FC236}">
                <a16:creationId xmlns:a16="http://schemas.microsoft.com/office/drawing/2014/main" id="{5288EAA7-1E22-40F6-6334-9DD729351553}"/>
              </a:ext>
            </a:extLst>
          </p:cNvPr>
          <p:cNvSpPr/>
          <p:nvPr/>
        </p:nvSpPr>
        <p:spPr>
          <a:xfrm>
            <a:off x="6811766" y="0"/>
            <a:ext cx="5380234" cy="6858000"/>
          </a:xfrm>
          <a:prstGeom prst="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E289CD-6425-51BA-08FD-3DC9143B3BAD}"/>
              </a:ext>
            </a:extLst>
          </p:cNvPr>
          <p:cNvSpPr txBox="1"/>
          <p:nvPr/>
        </p:nvSpPr>
        <p:spPr>
          <a:xfrm>
            <a:off x="7045847" y="797510"/>
            <a:ext cx="4912072" cy="4524315"/>
          </a:xfrm>
          <a:prstGeom prst="rect">
            <a:avLst/>
          </a:prstGeom>
          <a:noFill/>
        </p:spPr>
        <p:txBody>
          <a:bodyPr wrap="square" rtlCol="0">
            <a:spAutoFit/>
          </a:bodyPr>
          <a:lstStyle/>
          <a:p>
            <a:r>
              <a:rPr lang="en-US" sz="4800" b="1" dirty="0">
                <a:solidFill>
                  <a:srgbClr val="1C509B"/>
                </a:solidFill>
              </a:rPr>
              <a:t>Volunteer Engagement in the Aging Network:</a:t>
            </a:r>
          </a:p>
          <a:p>
            <a:endParaRPr lang="en-US" sz="4800" b="1" dirty="0">
              <a:solidFill>
                <a:srgbClr val="1C509B"/>
              </a:solidFill>
            </a:endParaRPr>
          </a:p>
          <a:p>
            <a:r>
              <a:rPr lang="en-US" sz="4800" b="1" dirty="0">
                <a:solidFill>
                  <a:srgbClr val="1C509B"/>
                </a:solidFill>
              </a:rPr>
              <a:t>Course Evaluation Results </a:t>
            </a:r>
          </a:p>
        </p:txBody>
      </p:sp>
      <p:pic>
        <p:nvPicPr>
          <p:cNvPr id="4" name="Content Placeholder 4" descr="Mother and daugher walking on the beach">
            <a:extLst>
              <a:ext uri="{FF2B5EF4-FFF2-40B4-BE49-F238E27FC236}">
                <a16:creationId xmlns:a16="http://schemas.microsoft.com/office/drawing/2014/main" id="{1CBD8B38-F6E8-211B-CBD9-D3153D0811B5}"/>
              </a:ext>
            </a:extLst>
          </p:cNvPr>
          <p:cNvPicPr>
            <a:picLocks noChangeAspect="1"/>
          </p:cNvPicPr>
          <p:nvPr/>
        </p:nvPicPr>
        <p:blipFill rotWithShape="1">
          <a:blip r:embed="rId3">
            <a:extLst>
              <a:ext uri="{28A0092B-C50C-407E-A947-70E740481C1C}">
                <a14:useLocalDpi xmlns:a14="http://schemas.microsoft.com/office/drawing/2010/main" val="0"/>
              </a:ext>
            </a:extLst>
          </a:blip>
          <a:srcRect l="14355"/>
          <a:stretch/>
        </p:blipFill>
        <p:spPr>
          <a:xfrm>
            <a:off x="234081" y="797510"/>
            <a:ext cx="6228924" cy="4351339"/>
          </a:xfrm>
          <a:prstGeom prst="rect">
            <a:avLst/>
          </a:prstGeom>
        </p:spPr>
      </p:pic>
    </p:spTree>
    <p:extLst>
      <p:ext uri="{BB962C8B-B14F-4D97-AF65-F5344CB8AC3E}">
        <p14:creationId xmlns:p14="http://schemas.microsoft.com/office/powerpoint/2010/main" val="11911899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4" y="232022"/>
            <a:ext cx="7848270" cy="769441"/>
          </a:xfrm>
          <a:prstGeom prst="rect">
            <a:avLst/>
          </a:prstGeom>
          <a:noFill/>
        </p:spPr>
        <p:txBody>
          <a:bodyPr wrap="square" rtlCol="0">
            <a:spAutoFit/>
          </a:bodyPr>
          <a:lstStyle/>
          <a:p>
            <a:r>
              <a:rPr lang="en-US" sz="4400" b="1" dirty="0">
                <a:solidFill>
                  <a:srgbClr val="1C509B"/>
                </a:solidFill>
              </a:rPr>
              <a:t>Results: Competencies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4" y="936871"/>
            <a:ext cx="11545454" cy="646331"/>
          </a:xfrm>
          <a:prstGeom prst="rect">
            <a:avLst/>
          </a:prstGeom>
          <a:noFill/>
        </p:spPr>
        <p:txBody>
          <a:bodyPr wrap="square" rtlCol="0">
            <a:spAutoFit/>
          </a:bodyPr>
          <a:lstStyle/>
          <a:p>
            <a:pPr marL="0" indent="0">
              <a:buNone/>
            </a:pPr>
            <a:r>
              <a:rPr lang="en-US" sz="2000" dirty="0">
                <a:solidFill>
                  <a:srgbClr val="1C509B"/>
                </a:solidFill>
              </a:rPr>
              <a:t>At the beginning and end of the course, learners were asked to rate their skill level in nine competencies using the scale: 0 - Not skilled at all; 1 - Beginning skill; 2 - Moderate skill; 3 - Advanced skill; 4 - Expert skill. </a:t>
            </a:r>
          </a:p>
        </p:txBody>
      </p:sp>
      <p:graphicFrame>
        <p:nvGraphicFramePr>
          <p:cNvPr id="7" name="Chart 6">
            <a:extLst>
              <a:ext uri="{FF2B5EF4-FFF2-40B4-BE49-F238E27FC236}">
                <a16:creationId xmlns:a16="http://schemas.microsoft.com/office/drawing/2014/main" id="{D142ED55-EC0A-D5EC-ADAE-BE8FF56DEBE5}"/>
              </a:ext>
            </a:extLst>
          </p:cNvPr>
          <p:cNvGraphicFramePr>
            <a:graphicFrameLocks/>
          </p:cNvGraphicFramePr>
          <p:nvPr/>
        </p:nvGraphicFramePr>
        <p:xfrm>
          <a:off x="193142" y="1582518"/>
          <a:ext cx="11805716" cy="4515900"/>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FBEB7397-1A64-4739-510F-F8342B01D97E}"/>
              </a:ext>
            </a:extLst>
          </p:cNvPr>
          <p:cNvSpPr txBox="1"/>
          <p:nvPr/>
        </p:nvSpPr>
        <p:spPr>
          <a:xfrm>
            <a:off x="521854" y="4688955"/>
            <a:ext cx="849746" cy="37072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noAutofit/>
          </a:bodyPr>
          <a:lstStyle/>
          <a:p>
            <a:pPr marL="0" marR="0">
              <a:lnSpc>
                <a:spcPct val="106000"/>
              </a:lnSpc>
              <a:spcBef>
                <a:spcPts val="0"/>
              </a:spcBef>
              <a:spcAft>
                <a:spcPts val="800"/>
              </a:spcAft>
            </a:pPr>
            <a:r>
              <a:rPr lang="en-US" sz="900" kern="100" dirty="0">
                <a:solidFill>
                  <a:srgbClr val="595959"/>
                </a:solidFill>
                <a:effectLst/>
                <a:ea typeface="Calibri" panose="020F0502020204030204" pitchFamily="34" charset="0"/>
                <a:cs typeface="Times New Roman" panose="02020603050405020304" pitchFamily="18" charset="0"/>
              </a:rPr>
              <a:t>0 (No experience)</a:t>
            </a:r>
            <a:endParaRPr lang="en-US" sz="1100" dirty="0">
              <a:effectLst/>
              <a:ea typeface="Calibri" panose="020F0502020204030204" pitchFamily="34" charset="0"/>
              <a:cs typeface="Times New Roman" panose="02020603050405020304" pitchFamily="18" charset="0"/>
            </a:endParaRPr>
          </a:p>
        </p:txBody>
      </p:sp>
      <p:sp>
        <p:nvSpPr>
          <p:cNvPr id="5" name="TextBox 3">
            <a:extLst>
              <a:ext uri="{FF2B5EF4-FFF2-40B4-BE49-F238E27FC236}">
                <a16:creationId xmlns:a16="http://schemas.microsoft.com/office/drawing/2014/main" id="{CCA77052-F967-62FD-9F34-302EE6125BEA}"/>
              </a:ext>
            </a:extLst>
          </p:cNvPr>
          <p:cNvSpPr txBox="1"/>
          <p:nvPr/>
        </p:nvSpPr>
        <p:spPr>
          <a:xfrm>
            <a:off x="527333" y="4027121"/>
            <a:ext cx="849746" cy="37072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1 (Beginning</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
        <p:nvSpPr>
          <p:cNvPr id="8" name="TextBox 3">
            <a:extLst>
              <a:ext uri="{FF2B5EF4-FFF2-40B4-BE49-F238E27FC236}">
                <a16:creationId xmlns:a16="http://schemas.microsoft.com/office/drawing/2014/main" id="{25F102E0-F6EE-D8F8-4EC7-E6BCFB482352}"/>
              </a:ext>
            </a:extLst>
          </p:cNvPr>
          <p:cNvSpPr txBox="1"/>
          <p:nvPr/>
        </p:nvSpPr>
        <p:spPr>
          <a:xfrm>
            <a:off x="521854" y="3365058"/>
            <a:ext cx="849746" cy="37072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2 (Moderate</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
        <p:nvSpPr>
          <p:cNvPr id="9" name="TextBox 3">
            <a:extLst>
              <a:ext uri="{FF2B5EF4-FFF2-40B4-BE49-F238E27FC236}">
                <a16:creationId xmlns:a16="http://schemas.microsoft.com/office/drawing/2014/main" id="{E102216C-E142-EFF3-E7AA-24846CB43014}"/>
              </a:ext>
            </a:extLst>
          </p:cNvPr>
          <p:cNvSpPr txBox="1"/>
          <p:nvPr/>
        </p:nvSpPr>
        <p:spPr>
          <a:xfrm>
            <a:off x="521854" y="2617835"/>
            <a:ext cx="929241" cy="37072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3 (Advanced</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
        <p:nvSpPr>
          <p:cNvPr id="10" name="TextBox 3">
            <a:extLst>
              <a:ext uri="{FF2B5EF4-FFF2-40B4-BE49-F238E27FC236}">
                <a16:creationId xmlns:a16="http://schemas.microsoft.com/office/drawing/2014/main" id="{6DA72F0A-D616-BE3F-1F4C-74861804C425}"/>
              </a:ext>
            </a:extLst>
          </p:cNvPr>
          <p:cNvSpPr txBox="1"/>
          <p:nvPr/>
        </p:nvSpPr>
        <p:spPr>
          <a:xfrm>
            <a:off x="521854" y="1986068"/>
            <a:ext cx="766681" cy="326293"/>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900" dirty="0">
                <a:solidFill>
                  <a:schemeClr val="tx1">
                    <a:lumMod val="65000"/>
                    <a:lumOff val="35000"/>
                  </a:schemeClr>
                </a:solidFill>
              </a:rPr>
              <a:t>4 (Expert</a:t>
            </a:r>
            <a:r>
              <a:rPr lang="en-US" sz="900" baseline="0" dirty="0">
                <a:solidFill>
                  <a:schemeClr val="tx1">
                    <a:lumMod val="65000"/>
                    <a:lumOff val="35000"/>
                  </a:schemeClr>
                </a:solidFill>
              </a:rPr>
              <a:t> skill)</a:t>
            </a:r>
            <a:endParaRPr lang="en-US" sz="900" dirty="0">
              <a:solidFill>
                <a:schemeClr val="tx1">
                  <a:lumMod val="65000"/>
                  <a:lumOff val="35000"/>
                </a:schemeClr>
              </a:solidFill>
            </a:endParaRPr>
          </a:p>
        </p:txBody>
      </p:sp>
      <p:sp>
        <p:nvSpPr>
          <p:cNvPr id="11" name="TextBox 10">
            <a:extLst>
              <a:ext uri="{FF2B5EF4-FFF2-40B4-BE49-F238E27FC236}">
                <a16:creationId xmlns:a16="http://schemas.microsoft.com/office/drawing/2014/main" id="{9174F835-AB2B-8F21-90A4-8BC951372A5A}"/>
              </a:ext>
            </a:extLst>
          </p:cNvPr>
          <p:cNvSpPr txBox="1"/>
          <p:nvPr/>
        </p:nvSpPr>
        <p:spPr>
          <a:xfrm>
            <a:off x="1407308" y="4902929"/>
            <a:ext cx="1147091" cy="1015663"/>
          </a:xfrm>
          <a:prstGeom prst="rect">
            <a:avLst/>
          </a:prstGeom>
          <a:noFill/>
        </p:spPr>
        <p:txBody>
          <a:bodyPr wrap="square" rtlCol="0">
            <a:spAutoFit/>
          </a:bodyPr>
          <a:lstStyle/>
          <a:p>
            <a:pPr algn="ctr"/>
            <a:r>
              <a:rPr lang="en-US" sz="1000" i="0" u="none" strike="noStrike" dirty="0">
                <a:solidFill>
                  <a:srgbClr val="000000"/>
                </a:solidFill>
                <a:effectLst/>
              </a:rPr>
              <a:t>Identify the basic components of strategic volunteer management. </a:t>
            </a:r>
            <a:r>
              <a:rPr lang="en-US" sz="1000" b="1" i="0" u="none" strike="noStrike" dirty="0">
                <a:solidFill>
                  <a:srgbClr val="000000"/>
                </a:solidFill>
                <a:effectLst/>
              </a:rPr>
              <a:t>(88% increase)</a:t>
            </a:r>
          </a:p>
        </p:txBody>
      </p:sp>
      <p:sp>
        <p:nvSpPr>
          <p:cNvPr id="12" name="TextBox 11">
            <a:extLst>
              <a:ext uri="{FF2B5EF4-FFF2-40B4-BE49-F238E27FC236}">
                <a16:creationId xmlns:a16="http://schemas.microsoft.com/office/drawing/2014/main" id="{BEE1761C-CB6A-68D2-5A92-D170F04FAE71}"/>
              </a:ext>
            </a:extLst>
          </p:cNvPr>
          <p:cNvSpPr txBox="1"/>
          <p:nvPr/>
        </p:nvSpPr>
        <p:spPr>
          <a:xfrm>
            <a:off x="2529838" y="4924086"/>
            <a:ext cx="1147091" cy="861774"/>
          </a:xfrm>
          <a:prstGeom prst="rect">
            <a:avLst/>
          </a:prstGeom>
          <a:noFill/>
        </p:spPr>
        <p:txBody>
          <a:bodyPr wrap="square" rtlCol="0">
            <a:spAutoFit/>
          </a:bodyPr>
          <a:lstStyle/>
          <a:p>
            <a:pPr algn="ctr"/>
            <a:r>
              <a:rPr lang="en-US" sz="1000" i="0" u="none" strike="noStrike" dirty="0">
                <a:solidFill>
                  <a:srgbClr val="000000"/>
                </a:solidFill>
                <a:effectLst/>
              </a:rPr>
              <a:t>Understand the role of the volunteer manager. </a:t>
            </a:r>
            <a:r>
              <a:rPr lang="en-US" sz="1000" b="1" i="0" u="none" strike="noStrike" dirty="0">
                <a:solidFill>
                  <a:srgbClr val="000000"/>
                </a:solidFill>
                <a:effectLst/>
              </a:rPr>
              <a:t>(52% increase)</a:t>
            </a:r>
          </a:p>
        </p:txBody>
      </p:sp>
      <p:sp>
        <p:nvSpPr>
          <p:cNvPr id="13" name="TextBox 12">
            <a:extLst>
              <a:ext uri="{FF2B5EF4-FFF2-40B4-BE49-F238E27FC236}">
                <a16:creationId xmlns:a16="http://schemas.microsoft.com/office/drawing/2014/main" id="{F361B791-20C6-D819-70EB-8032141449B1}"/>
              </a:ext>
            </a:extLst>
          </p:cNvPr>
          <p:cNvSpPr txBox="1"/>
          <p:nvPr/>
        </p:nvSpPr>
        <p:spPr>
          <a:xfrm>
            <a:off x="3655727" y="4928867"/>
            <a:ext cx="1147091" cy="1169551"/>
          </a:xfrm>
          <a:prstGeom prst="rect">
            <a:avLst/>
          </a:prstGeom>
          <a:noFill/>
        </p:spPr>
        <p:txBody>
          <a:bodyPr wrap="square" rtlCol="0">
            <a:spAutoFit/>
          </a:bodyPr>
          <a:lstStyle/>
          <a:p>
            <a:pPr algn="ctr"/>
            <a:r>
              <a:rPr lang="en-US" sz="1000" i="0" u="none" strike="noStrike" dirty="0">
                <a:solidFill>
                  <a:srgbClr val="000000"/>
                </a:solidFill>
                <a:effectLst/>
              </a:rPr>
              <a:t>Understand trends and contextual factors for how volunteer programs are changing. </a:t>
            </a:r>
            <a:r>
              <a:rPr lang="en-US" sz="1000" b="1" i="0" u="none" strike="noStrike" dirty="0">
                <a:solidFill>
                  <a:srgbClr val="000000"/>
                </a:solidFill>
                <a:effectLst/>
              </a:rPr>
              <a:t>(130% increase)</a:t>
            </a:r>
          </a:p>
        </p:txBody>
      </p:sp>
      <p:sp>
        <p:nvSpPr>
          <p:cNvPr id="14" name="TextBox 13">
            <a:extLst>
              <a:ext uri="{FF2B5EF4-FFF2-40B4-BE49-F238E27FC236}">
                <a16:creationId xmlns:a16="http://schemas.microsoft.com/office/drawing/2014/main" id="{75777BE7-707A-68BB-9CEC-2E3A5E1F58C6}"/>
              </a:ext>
            </a:extLst>
          </p:cNvPr>
          <p:cNvSpPr txBox="1"/>
          <p:nvPr/>
        </p:nvSpPr>
        <p:spPr>
          <a:xfrm>
            <a:off x="4809120" y="4924086"/>
            <a:ext cx="1358337" cy="1169551"/>
          </a:xfrm>
          <a:prstGeom prst="rect">
            <a:avLst/>
          </a:prstGeom>
          <a:noFill/>
        </p:spPr>
        <p:txBody>
          <a:bodyPr wrap="square" rtlCol="0">
            <a:spAutoFit/>
          </a:bodyPr>
          <a:lstStyle/>
          <a:p>
            <a:pPr algn="ctr"/>
            <a:r>
              <a:rPr lang="en-US" sz="1000" i="0" u="none" strike="noStrike" dirty="0">
                <a:solidFill>
                  <a:srgbClr val="000000"/>
                </a:solidFill>
                <a:effectLst/>
              </a:rPr>
              <a:t>Identify characteristics of centralized, decentralized &amp; hybrid volunteer management program structures. </a:t>
            </a:r>
            <a:r>
              <a:rPr lang="en-US" sz="1000" b="1" i="0" u="none" strike="noStrike" dirty="0">
                <a:solidFill>
                  <a:srgbClr val="000000"/>
                </a:solidFill>
                <a:effectLst/>
              </a:rPr>
              <a:t>(136% increase)</a:t>
            </a:r>
          </a:p>
        </p:txBody>
      </p:sp>
      <p:sp>
        <p:nvSpPr>
          <p:cNvPr id="15" name="TextBox 14">
            <a:extLst>
              <a:ext uri="{FF2B5EF4-FFF2-40B4-BE49-F238E27FC236}">
                <a16:creationId xmlns:a16="http://schemas.microsoft.com/office/drawing/2014/main" id="{C7CCC0D9-777A-4927-3DF0-7543C0F41ED4}"/>
              </a:ext>
            </a:extLst>
          </p:cNvPr>
          <p:cNvSpPr txBox="1"/>
          <p:nvPr/>
        </p:nvSpPr>
        <p:spPr>
          <a:xfrm>
            <a:off x="6112523" y="4928867"/>
            <a:ext cx="1074094" cy="707886"/>
          </a:xfrm>
          <a:prstGeom prst="rect">
            <a:avLst/>
          </a:prstGeom>
          <a:noFill/>
        </p:spPr>
        <p:txBody>
          <a:bodyPr wrap="square" rtlCol="0">
            <a:spAutoFit/>
          </a:bodyPr>
          <a:lstStyle/>
          <a:p>
            <a:pPr algn="ctr"/>
            <a:r>
              <a:rPr lang="en-US" sz="1000" i="0" u="none" strike="noStrike" dirty="0">
                <a:solidFill>
                  <a:srgbClr val="000000"/>
                </a:solidFill>
                <a:effectLst/>
              </a:rPr>
              <a:t>Develop a volunteer job description. </a:t>
            </a:r>
            <a:r>
              <a:rPr lang="en-US" sz="1000" b="1" i="0" u="none" strike="noStrike" dirty="0">
                <a:solidFill>
                  <a:srgbClr val="000000"/>
                </a:solidFill>
                <a:effectLst/>
              </a:rPr>
              <a:t>(63% increase)</a:t>
            </a:r>
          </a:p>
        </p:txBody>
      </p:sp>
      <p:sp>
        <p:nvSpPr>
          <p:cNvPr id="16" name="TextBox 15">
            <a:extLst>
              <a:ext uri="{FF2B5EF4-FFF2-40B4-BE49-F238E27FC236}">
                <a16:creationId xmlns:a16="http://schemas.microsoft.com/office/drawing/2014/main" id="{26AF72B2-506C-F9FF-4952-BEE0BC54B80D}"/>
              </a:ext>
            </a:extLst>
          </p:cNvPr>
          <p:cNvSpPr txBox="1"/>
          <p:nvPr/>
        </p:nvSpPr>
        <p:spPr>
          <a:xfrm>
            <a:off x="7186126" y="4930395"/>
            <a:ext cx="1147091" cy="1015663"/>
          </a:xfrm>
          <a:prstGeom prst="rect">
            <a:avLst/>
          </a:prstGeom>
          <a:noFill/>
        </p:spPr>
        <p:txBody>
          <a:bodyPr wrap="square" rtlCol="0">
            <a:spAutoFit/>
          </a:bodyPr>
          <a:lstStyle/>
          <a:p>
            <a:pPr algn="ctr"/>
            <a:r>
              <a:rPr lang="en-US" sz="1000" i="0" u="none" strike="noStrike" dirty="0">
                <a:solidFill>
                  <a:srgbClr val="000000"/>
                </a:solidFill>
                <a:effectLst/>
              </a:rPr>
              <a:t>Develop a targeted recruitment campaign for volunteers. </a:t>
            </a:r>
            <a:r>
              <a:rPr lang="en-US" sz="1000" b="1" i="0" u="none" strike="noStrike" dirty="0">
                <a:solidFill>
                  <a:srgbClr val="000000"/>
                </a:solidFill>
                <a:effectLst/>
              </a:rPr>
              <a:t>(81% increase)</a:t>
            </a:r>
          </a:p>
        </p:txBody>
      </p:sp>
      <p:sp>
        <p:nvSpPr>
          <p:cNvPr id="17" name="TextBox 16">
            <a:extLst>
              <a:ext uri="{FF2B5EF4-FFF2-40B4-BE49-F238E27FC236}">
                <a16:creationId xmlns:a16="http://schemas.microsoft.com/office/drawing/2014/main" id="{99C8A58B-A996-CE03-2FF4-C3C5E7F006EE}"/>
              </a:ext>
            </a:extLst>
          </p:cNvPr>
          <p:cNvSpPr txBox="1"/>
          <p:nvPr/>
        </p:nvSpPr>
        <p:spPr>
          <a:xfrm>
            <a:off x="8357967" y="4924086"/>
            <a:ext cx="1147091" cy="861774"/>
          </a:xfrm>
          <a:prstGeom prst="rect">
            <a:avLst/>
          </a:prstGeom>
          <a:noFill/>
        </p:spPr>
        <p:txBody>
          <a:bodyPr wrap="square" rtlCol="0">
            <a:spAutoFit/>
          </a:bodyPr>
          <a:lstStyle/>
          <a:p>
            <a:pPr algn="ctr"/>
            <a:r>
              <a:rPr lang="en-US" sz="1000" i="0" u="none" strike="noStrike" dirty="0">
                <a:solidFill>
                  <a:srgbClr val="000000"/>
                </a:solidFill>
                <a:effectLst/>
              </a:rPr>
              <a:t>Prepare your organization to work with volunteers.</a:t>
            </a:r>
            <a:r>
              <a:rPr lang="en-US" sz="1000" b="1" i="0" u="none" strike="noStrike" dirty="0">
                <a:solidFill>
                  <a:srgbClr val="000000"/>
                </a:solidFill>
                <a:effectLst/>
              </a:rPr>
              <a:t> (60% increase)</a:t>
            </a:r>
          </a:p>
        </p:txBody>
      </p:sp>
      <p:sp>
        <p:nvSpPr>
          <p:cNvPr id="18" name="TextBox 17">
            <a:extLst>
              <a:ext uri="{FF2B5EF4-FFF2-40B4-BE49-F238E27FC236}">
                <a16:creationId xmlns:a16="http://schemas.microsoft.com/office/drawing/2014/main" id="{1F25B376-5F23-62BA-0631-8D77943D7760}"/>
              </a:ext>
            </a:extLst>
          </p:cNvPr>
          <p:cNvSpPr txBox="1"/>
          <p:nvPr/>
        </p:nvSpPr>
        <p:spPr>
          <a:xfrm>
            <a:off x="9529808" y="4933538"/>
            <a:ext cx="1147091" cy="1169551"/>
          </a:xfrm>
          <a:prstGeom prst="rect">
            <a:avLst/>
          </a:prstGeom>
          <a:noFill/>
        </p:spPr>
        <p:txBody>
          <a:bodyPr wrap="square" rtlCol="0">
            <a:spAutoFit/>
          </a:bodyPr>
          <a:lstStyle/>
          <a:p>
            <a:pPr algn="ctr"/>
            <a:r>
              <a:rPr lang="en-US" sz="1000" i="0" u="none" strike="noStrike" dirty="0">
                <a:solidFill>
                  <a:srgbClr val="000000"/>
                </a:solidFill>
                <a:effectLst/>
              </a:rPr>
              <a:t>Build relationships and provide support to your volunteers for long-term retention. </a:t>
            </a:r>
            <a:r>
              <a:rPr lang="en-US" sz="1000" b="1" i="0" u="none" strike="noStrike" dirty="0">
                <a:solidFill>
                  <a:srgbClr val="000000"/>
                </a:solidFill>
                <a:effectLst/>
              </a:rPr>
              <a:t>(52% increase)</a:t>
            </a:r>
          </a:p>
        </p:txBody>
      </p:sp>
      <p:sp>
        <p:nvSpPr>
          <p:cNvPr id="19" name="TextBox 18">
            <a:extLst>
              <a:ext uri="{FF2B5EF4-FFF2-40B4-BE49-F238E27FC236}">
                <a16:creationId xmlns:a16="http://schemas.microsoft.com/office/drawing/2014/main" id="{A16A2F05-546A-4409-EF68-A95BF77B2C84}"/>
              </a:ext>
            </a:extLst>
          </p:cNvPr>
          <p:cNvSpPr txBox="1"/>
          <p:nvPr/>
        </p:nvSpPr>
        <p:spPr>
          <a:xfrm>
            <a:off x="10676408" y="4924086"/>
            <a:ext cx="1232867" cy="1015663"/>
          </a:xfrm>
          <a:prstGeom prst="rect">
            <a:avLst/>
          </a:prstGeom>
          <a:noFill/>
        </p:spPr>
        <p:txBody>
          <a:bodyPr wrap="square" rtlCol="0">
            <a:spAutoFit/>
          </a:bodyPr>
          <a:lstStyle/>
          <a:p>
            <a:pPr algn="ctr"/>
            <a:r>
              <a:rPr lang="en-US" sz="1000" i="0" u="none" strike="noStrike" dirty="0">
                <a:solidFill>
                  <a:srgbClr val="000000"/>
                </a:solidFill>
                <a:effectLst/>
              </a:rPr>
              <a:t>Identify process and outcome measures to evaluate and monitor your volunteer program.</a:t>
            </a:r>
            <a:r>
              <a:rPr lang="en-US" sz="1000" b="1" i="0" u="none" strike="noStrike" dirty="0">
                <a:solidFill>
                  <a:srgbClr val="000000"/>
                </a:solidFill>
                <a:effectLst/>
              </a:rPr>
              <a:t> (125% increase)</a:t>
            </a:r>
          </a:p>
        </p:txBody>
      </p:sp>
    </p:spTree>
    <p:extLst>
      <p:ext uri="{BB962C8B-B14F-4D97-AF65-F5344CB8AC3E}">
        <p14:creationId xmlns:p14="http://schemas.microsoft.com/office/powerpoint/2010/main" val="2418714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4" y="232022"/>
            <a:ext cx="7658265" cy="830997"/>
          </a:xfrm>
          <a:prstGeom prst="rect">
            <a:avLst/>
          </a:prstGeom>
          <a:noFill/>
        </p:spPr>
        <p:txBody>
          <a:bodyPr wrap="square" rtlCol="0">
            <a:spAutoFit/>
          </a:bodyPr>
          <a:lstStyle/>
          <a:p>
            <a:r>
              <a:rPr lang="en-US" sz="4800" b="1" dirty="0">
                <a:solidFill>
                  <a:srgbClr val="1C509B"/>
                </a:solidFill>
              </a:rPr>
              <a:t>Results: Course Objectives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4" y="1320050"/>
            <a:ext cx="11303989" cy="646331"/>
          </a:xfrm>
          <a:prstGeom prst="rect">
            <a:avLst/>
          </a:prstGeom>
          <a:noFill/>
        </p:spPr>
        <p:txBody>
          <a:bodyPr wrap="square" rtlCol="0">
            <a:spAutoFit/>
          </a:bodyPr>
          <a:lstStyle/>
          <a:p>
            <a:pPr marL="0" indent="0">
              <a:buNone/>
            </a:pPr>
            <a:r>
              <a:rPr lang="en-US" sz="2000" dirty="0">
                <a:solidFill>
                  <a:srgbClr val="1C509B"/>
                </a:solidFill>
              </a:rPr>
              <a:t>At the end of the course, learners were asked whether they felt that the course met the learning objectives using the scale: 1- Strongly disagree; 2 - Disagree; 3 - Neutral; 4 - Agree; 5 - Strongly agree. </a:t>
            </a:r>
          </a:p>
        </p:txBody>
      </p:sp>
      <p:graphicFrame>
        <p:nvGraphicFramePr>
          <p:cNvPr id="5" name="Table 6">
            <a:extLst>
              <a:ext uri="{FF2B5EF4-FFF2-40B4-BE49-F238E27FC236}">
                <a16:creationId xmlns:a16="http://schemas.microsoft.com/office/drawing/2014/main" id="{4FB64A69-605B-0DCF-7673-08D9354BF89D}"/>
              </a:ext>
            </a:extLst>
          </p:cNvPr>
          <p:cNvGraphicFramePr>
            <a:graphicFrameLocks noGrp="1"/>
          </p:cNvGraphicFramePr>
          <p:nvPr/>
        </p:nvGraphicFramePr>
        <p:xfrm>
          <a:off x="369454" y="2304127"/>
          <a:ext cx="11517746" cy="3068572"/>
        </p:xfrm>
        <a:graphic>
          <a:graphicData uri="http://schemas.openxmlformats.org/drawingml/2006/table">
            <a:tbl>
              <a:tblPr firstRow="1" bandRow="1">
                <a:tableStyleId>{5C22544A-7EE6-4342-B048-85BDC9FD1C3A}</a:tableStyleId>
              </a:tblPr>
              <a:tblGrid>
                <a:gridCol w="7943273">
                  <a:extLst>
                    <a:ext uri="{9D8B030D-6E8A-4147-A177-3AD203B41FA5}">
                      <a16:colId xmlns:a16="http://schemas.microsoft.com/office/drawing/2014/main" val="491771024"/>
                    </a:ext>
                  </a:extLst>
                </a:gridCol>
                <a:gridCol w="3574473">
                  <a:extLst>
                    <a:ext uri="{9D8B030D-6E8A-4147-A177-3AD203B41FA5}">
                      <a16:colId xmlns:a16="http://schemas.microsoft.com/office/drawing/2014/main" val="3654677125"/>
                    </a:ext>
                  </a:extLst>
                </a:gridCol>
              </a:tblGrid>
              <a:tr h="485698">
                <a:tc>
                  <a:txBody>
                    <a:bodyPr/>
                    <a:lstStyle/>
                    <a:p>
                      <a:r>
                        <a:rPr lang="en-US" sz="1800" dirty="0"/>
                        <a:t>Learning Objective</a:t>
                      </a:r>
                    </a:p>
                  </a:txBody>
                  <a:tcPr marT="45721" marB="45721">
                    <a:solidFill>
                      <a:srgbClr val="1C509B"/>
                    </a:solidFill>
                  </a:tcPr>
                </a:tc>
                <a:tc>
                  <a:txBody>
                    <a:bodyPr/>
                    <a:lstStyle/>
                    <a:p>
                      <a:r>
                        <a:rPr lang="en-US" sz="1800" dirty="0"/>
                        <a:t>Percent of Learners Who Agreed or Strongly Agreed</a:t>
                      </a:r>
                    </a:p>
                  </a:txBody>
                  <a:tcPr marT="45721" marB="45721">
                    <a:solidFill>
                      <a:srgbClr val="1C509B"/>
                    </a:solidFill>
                  </a:tcPr>
                </a:tc>
                <a:extLst>
                  <a:ext uri="{0D108BD9-81ED-4DB2-BD59-A6C34878D82A}">
                    <a16:rowId xmlns:a16="http://schemas.microsoft.com/office/drawing/2014/main" val="413615622"/>
                  </a:ext>
                </a:extLst>
              </a:tr>
              <a:tr h="485698">
                <a:tc>
                  <a:txBody>
                    <a:bodyPr/>
                    <a:lstStyle/>
                    <a:p>
                      <a:r>
                        <a:rPr lang="en-US" sz="1800" dirty="0"/>
                        <a:t>Describe and understand the components of volunteer management.</a:t>
                      </a:r>
                    </a:p>
                  </a:txBody>
                  <a:tcPr marT="45721" marB="45721"/>
                </a:tc>
                <a:tc>
                  <a:txBody>
                    <a:bodyPr/>
                    <a:lstStyle/>
                    <a:p>
                      <a:pPr algn="r"/>
                      <a:r>
                        <a:rPr lang="en-US" sz="1800" b="1" dirty="0"/>
                        <a:t>96%</a:t>
                      </a:r>
                    </a:p>
                  </a:txBody>
                  <a:tcPr marT="45721" marB="45721"/>
                </a:tc>
                <a:extLst>
                  <a:ext uri="{0D108BD9-81ED-4DB2-BD59-A6C34878D82A}">
                    <a16:rowId xmlns:a16="http://schemas.microsoft.com/office/drawing/2014/main" val="3673911141"/>
                  </a:ext>
                </a:extLst>
              </a:tr>
              <a:tr h="485698">
                <a:tc>
                  <a:txBody>
                    <a:bodyPr/>
                    <a:lstStyle/>
                    <a:p>
                      <a:r>
                        <a:rPr lang="en-US" sz="1800" dirty="0"/>
                        <a:t>Understand different methods to develop or strengthen your volunteer program.</a:t>
                      </a:r>
                    </a:p>
                  </a:txBody>
                  <a:tcPr marT="45721" marB="45721"/>
                </a:tc>
                <a:tc>
                  <a:txBody>
                    <a:bodyPr/>
                    <a:lstStyle/>
                    <a:p>
                      <a:pPr algn="r"/>
                      <a:r>
                        <a:rPr lang="en-US" sz="1800" b="1" dirty="0"/>
                        <a:t>98%</a:t>
                      </a:r>
                    </a:p>
                  </a:txBody>
                  <a:tcPr marT="45721" marB="45721"/>
                </a:tc>
                <a:extLst>
                  <a:ext uri="{0D108BD9-81ED-4DB2-BD59-A6C34878D82A}">
                    <a16:rowId xmlns:a16="http://schemas.microsoft.com/office/drawing/2014/main" val="2307129055"/>
                  </a:ext>
                </a:extLst>
              </a:tr>
              <a:tr h="485698">
                <a:tc>
                  <a:txBody>
                    <a:bodyPr/>
                    <a:lstStyle/>
                    <a:p>
                      <a:r>
                        <a:rPr lang="en-US" sz="1800" dirty="0"/>
                        <a:t>Identify ways to make your volunteer program more inclusive.</a:t>
                      </a:r>
                    </a:p>
                  </a:txBody>
                  <a:tcPr marT="45721" marB="45721"/>
                </a:tc>
                <a:tc>
                  <a:txBody>
                    <a:bodyPr/>
                    <a:lstStyle/>
                    <a:p>
                      <a:pPr algn="r"/>
                      <a:r>
                        <a:rPr lang="en-US" sz="1800" b="1" dirty="0"/>
                        <a:t>95%</a:t>
                      </a:r>
                    </a:p>
                  </a:txBody>
                  <a:tcPr marT="45721" marB="45721"/>
                </a:tc>
                <a:extLst>
                  <a:ext uri="{0D108BD9-81ED-4DB2-BD59-A6C34878D82A}">
                    <a16:rowId xmlns:a16="http://schemas.microsoft.com/office/drawing/2014/main" val="476639077"/>
                  </a:ext>
                </a:extLst>
              </a:tr>
              <a:tr h="485698">
                <a:tc>
                  <a:txBody>
                    <a:bodyPr/>
                    <a:lstStyle/>
                    <a:p>
                      <a:r>
                        <a:rPr lang="en-US" sz="1800" dirty="0"/>
                        <a:t>Engage your volunteers for effective retention.</a:t>
                      </a:r>
                    </a:p>
                  </a:txBody>
                  <a:tcPr marT="45721" marB="45721"/>
                </a:tc>
                <a:tc>
                  <a:txBody>
                    <a:bodyPr/>
                    <a:lstStyle/>
                    <a:p>
                      <a:pPr algn="r"/>
                      <a:r>
                        <a:rPr lang="en-US" sz="1800" b="1" dirty="0"/>
                        <a:t>93%</a:t>
                      </a:r>
                    </a:p>
                  </a:txBody>
                  <a:tcPr marT="45721" marB="45721"/>
                </a:tc>
                <a:extLst>
                  <a:ext uri="{0D108BD9-81ED-4DB2-BD59-A6C34878D82A}">
                    <a16:rowId xmlns:a16="http://schemas.microsoft.com/office/drawing/2014/main" val="26032351"/>
                  </a:ext>
                </a:extLst>
              </a:tr>
              <a:tr h="485698">
                <a:tc>
                  <a:txBody>
                    <a:bodyPr/>
                    <a:lstStyle/>
                    <a:p>
                      <a:r>
                        <a:rPr lang="en-US" sz="1800" kern="1200" dirty="0">
                          <a:solidFill>
                            <a:schemeClr val="dk1"/>
                          </a:solidFill>
                          <a:effectLst/>
                          <a:latin typeface="+mn-lt"/>
                          <a:ea typeface="+mn-ea"/>
                          <a:cs typeface="+mn-cs"/>
                        </a:rPr>
                        <a:t>Identify process and outcome measures to evaluate your volunteer program.</a:t>
                      </a:r>
                      <a:endParaRPr lang="en-US" sz="1100" dirty="0"/>
                    </a:p>
                  </a:txBody>
                  <a:tcPr marT="45721" marB="45721"/>
                </a:tc>
                <a:tc>
                  <a:txBody>
                    <a:bodyPr/>
                    <a:lstStyle/>
                    <a:p>
                      <a:pPr algn="r"/>
                      <a:r>
                        <a:rPr lang="en-US" sz="1800" b="1" dirty="0"/>
                        <a:t>95%</a:t>
                      </a:r>
                    </a:p>
                  </a:txBody>
                  <a:tcPr marT="45721" marB="45721"/>
                </a:tc>
                <a:extLst>
                  <a:ext uri="{0D108BD9-81ED-4DB2-BD59-A6C34878D82A}">
                    <a16:rowId xmlns:a16="http://schemas.microsoft.com/office/drawing/2014/main" val="2299975541"/>
                  </a:ext>
                </a:extLst>
              </a:tr>
            </a:tbl>
          </a:graphicData>
        </a:graphic>
      </p:graphicFrame>
    </p:spTree>
    <p:extLst>
      <p:ext uri="{BB962C8B-B14F-4D97-AF65-F5344CB8AC3E}">
        <p14:creationId xmlns:p14="http://schemas.microsoft.com/office/powerpoint/2010/main" val="3990871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4" y="232022"/>
            <a:ext cx="7658265" cy="830997"/>
          </a:xfrm>
          <a:prstGeom prst="rect">
            <a:avLst/>
          </a:prstGeom>
          <a:noFill/>
        </p:spPr>
        <p:txBody>
          <a:bodyPr wrap="square" rtlCol="0">
            <a:spAutoFit/>
          </a:bodyPr>
          <a:lstStyle/>
          <a:p>
            <a:r>
              <a:rPr lang="en-US" sz="4800" b="1" dirty="0">
                <a:solidFill>
                  <a:srgbClr val="1C509B"/>
                </a:solidFill>
              </a:rPr>
              <a:t>Results: Course Evaluation</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4" y="1320049"/>
            <a:ext cx="11303989" cy="923330"/>
          </a:xfrm>
          <a:prstGeom prst="rect">
            <a:avLst/>
          </a:prstGeom>
          <a:noFill/>
        </p:spPr>
        <p:txBody>
          <a:bodyPr wrap="square" rtlCol="0">
            <a:spAutoFit/>
          </a:bodyPr>
          <a:lstStyle/>
          <a:p>
            <a:pPr marL="0" indent="0">
              <a:buNone/>
            </a:pPr>
            <a:r>
              <a:rPr lang="en-US" sz="2000" dirty="0">
                <a:solidFill>
                  <a:srgbClr val="1C509B"/>
                </a:solidFill>
              </a:rPr>
              <a:t>At the end of the course, learners were asked how much they agreed or disagreed with a series of course evaluation statements using the scale: 1- Strongly disagree; 2 - Disagree; 3 - Neutral; 4 - Agree; 5 - Strongly agree; 6 - Non-applicable. </a:t>
            </a:r>
          </a:p>
        </p:txBody>
      </p:sp>
      <p:graphicFrame>
        <p:nvGraphicFramePr>
          <p:cNvPr id="5" name="Table 6">
            <a:extLst>
              <a:ext uri="{FF2B5EF4-FFF2-40B4-BE49-F238E27FC236}">
                <a16:creationId xmlns:a16="http://schemas.microsoft.com/office/drawing/2014/main" id="{4FB64A69-605B-0DCF-7673-08D9354BF89D}"/>
              </a:ext>
            </a:extLst>
          </p:cNvPr>
          <p:cNvGraphicFramePr>
            <a:graphicFrameLocks noGrp="1"/>
          </p:cNvGraphicFramePr>
          <p:nvPr/>
        </p:nvGraphicFramePr>
        <p:xfrm>
          <a:off x="369454" y="2675823"/>
          <a:ext cx="11517746" cy="2760964"/>
        </p:xfrm>
        <a:graphic>
          <a:graphicData uri="http://schemas.openxmlformats.org/drawingml/2006/table">
            <a:tbl>
              <a:tblPr firstRow="1" bandRow="1">
                <a:tableStyleId>{5C22544A-7EE6-4342-B048-85BDC9FD1C3A}</a:tableStyleId>
              </a:tblPr>
              <a:tblGrid>
                <a:gridCol w="7943273">
                  <a:extLst>
                    <a:ext uri="{9D8B030D-6E8A-4147-A177-3AD203B41FA5}">
                      <a16:colId xmlns:a16="http://schemas.microsoft.com/office/drawing/2014/main" val="491771024"/>
                    </a:ext>
                  </a:extLst>
                </a:gridCol>
                <a:gridCol w="3574473">
                  <a:extLst>
                    <a:ext uri="{9D8B030D-6E8A-4147-A177-3AD203B41FA5}">
                      <a16:colId xmlns:a16="http://schemas.microsoft.com/office/drawing/2014/main" val="3654677125"/>
                    </a:ext>
                  </a:extLst>
                </a:gridCol>
              </a:tblGrid>
              <a:tr h="684216">
                <a:tc>
                  <a:txBody>
                    <a:bodyPr/>
                    <a:lstStyle/>
                    <a:p>
                      <a:r>
                        <a:rPr lang="en-US" sz="1800" dirty="0"/>
                        <a:t>Evaluation Statement</a:t>
                      </a:r>
                    </a:p>
                  </a:txBody>
                  <a:tcPr marT="45721" marB="45721">
                    <a:solidFill>
                      <a:srgbClr val="1C509B"/>
                    </a:solidFill>
                  </a:tcPr>
                </a:tc>
                <a:tc>
                  <a:txBody>
                    <a:bodyPr/>
                    <a:lstStyle/>
                    <a:p>
                      <a:r>
                        <a:rPr lang="en-US" sz="1800" dirty="0"/>
                        <a:t>Percent of Learners Who Agreed or Strongly Agreed</a:t>
                      </a:r>
                    </a:p>
                  </a:txBody>
                  <a:tcPr marT="45721" marB="45721">
                    <a:solidFill>
                      <a:srgbClr val="1C509B"/>
                    </a:solidFill>
                  </a:tcPr>
                </a:tc>
                <a:extLst>
                  <a:ext uri="{0D108BD9-81ED-4DB2-BD59-A6C34878D82A}">
                    <a16:rowId xmlns:a16="http://schemas.microsoft.com/office/drawing/2014/main" val="413615622"/>
                  </a:ext>
                </a:extLst>
              </a:tr>
              <a:tr h="519187">
                <a:tc>
                  <a:txBody>
                    <a:bodyPr/>
                    <a:lstStyle/>
                    <a:p>
                      <a:r>
                        <a:rPr lang="en-US" sz="1800" kern="1200" dirty="0">
                          <a:solidFill>
                            <a:schemeClr val="dk1"/>
                          </a:solidFill>
                          <a:effectLst/>
                          <a:latin typeface="+mn-lt"/>
                          <a:ea typeface="+mn-ea"/>
                          <a:cs typeface="+mn-cs"/>
                        </a:rPr>
                        <a:t>This training expanded my knowledge and understanding of the topic area.</a:t>
                      </a:r>
                      <a:endParaRPr lang="en-US" sz="1800" dirty="0"/>
                    </a:p>
                  </a:txBody>
                  <a:tcPr marT="45721" marB="45721"/>
                </a:tc>
                <a:tc>
                  <a:txBody>
                    <a:bodyPr/>
                    <a:lstStyle/>
                    <a:p>
                      <a:pPr algn="r"/>
                      <a:r>
                        <a:rPr lang="en-US" sz="1800" b="1" dirty="0"/>
                        <a:t>98%</a:t>
                      </a:r>
                    </a:p>
                  </a:txBody>
                  <a:tcPr marT="45721" marB="45721"/>
                </a:tc>
                <a:extLst>
                  <a:ext uri="{0D108BD9-81ED-4DB2-BD59-A6C34878D82A}">
                    <a16:rowId xmlns:a16="http://schemas.microsoft.com/office/drawing/2014/main" val="3673911141"/>
                  </a:ext>
                </a:extLst>
              </a:tr>
              <a:tr h="519187">
                <a:tc>
                  <a:txBody>
                    <a:bodyPr/>
                    <a:lstStyle/>
                    <a:p>
                      <a:r>
                        <a:rPr lang="en-US" sz="1800" kern="1200" dirty="0">
                          <a:solidFill>
                            <a:schemeClr val="dk1"/>
                          </a:solidFill>
                          <a:effectLst/>
                          <a:latin typeface="+mn-lt"/>
                          <a:ea typeface="+mn-ea"/>
                          <a:cs typeface="+mn-cs"/>
                        </a:rPr>
                        <a:t>The course materials were suitable and useful.</a:t>
                      </a:r>
                      <a:endParaRPr lang="en-US" sz="1800" dirty="0"/>
                    </a:p>
                  </a:txBody>
                  <a:tcPr marT="45721" marB="45721"/>
                </a:tc>
                <a:tc>
                  <a:txBody>
                    <a:bodyPr/>
                    <a:lstStyle/>
                    <a:p>
                      <a:pPr algn="r"/>
                      <a:r>
                        <a:rPr lang="en-US" sz="1800" b="1" dirty="0"/>
                        <a:t>96%</a:t>
                      </a:r>
                    </a:p>
                  </a:txBody>
                  <a:tcPr marT="45721" marB="45721"/>
                </a:tc>
                <a:extLst>
                  <a:ext uri="{0D108BD9-81ED-4DB2-BD59-A6C34878D82A}">
                    <a16:rowId xmlns:a16="http://schemas.microsoft.com/office/drawing/2014/main" val="2307129055"/>
                  </a:ext>
                </a:extLst>
              </a:tr>
              <a:tr h="519187">
                <a:tc>
                  <a:txBody>
                    <a:bodyPr/>
                    <a:lstStyle/>
                    <a:p>
                      <a:r>
                        <a:rPr lang="en-US" sz="1800" dirty="0"/>
                        <a:t>This training will help me apply practice skills in the topic area.</a:t>
                      </a:r>
                    </a:p>
                  </a:txBody>
                  <a:tcPr marT="45721" marB="45721"/>
                </a:tc>
                <a:tc>
                  <a:txBody>
                    <a:bodyPr/>
                    <a:lstStyle/>
                    <a:p>
                      <a:pPr algn="r"/>
                      <a:r>
                        <a:rPr lang="en-US" sz="1800" b="1" dirty="0"/>
                        <a:t>94%</a:t>
                      </a:r>
                    </a:p>
                  </a:txBody>
                  <a:tcPr marT="45721" marB="45721"/>
                </a:tc>
                <a:extLst>
                  <a:ext uri="{0D108BD9-81ED-4DB2-BD59-A6C34878D82A}">
                    <a16:rowId xmlns:a16="http://schemas.microsoft.com/office/drawing/2014/main" val="2868604825"/>
                  </a:ext>
                </a:extLst>
              </a:tr>
              <a:tr h="519187">
                <a:tc>
                  <a:txBody>
                    <a:bodyPr/>
                    <a:lstStyle/>
                    <a:p>
                      <a:r>
                        <a:rPr lang="en-US" sz="1800" kern="1200" dirty="0">
                          <a:solidFill>
                            <a:schemeClr val="dk1"/>
                          </a:solidFill>
                          <a:effectLst/>
                          <a:latin typeface="+mn-lt"/>
                          <a:ea typeface="+mn-ea"/>
                          <a:cs typeface="+mn-cs"/>
                        </a:rPr>
                        <a:t>I would recommend this course to my colleagues.</a:t>
                      </a:r>
                      <a:endParaRPr lang="en-US" sz="1800" dirty="0"/>
                    </a:p>
                  </a:txBody>
                  <a:tcPr marT="45721" marB="45721"/>
                </a:tc>
                <a:tc>
                  <a:txBody>
                    <a:bodyPr/>
                    <a:lstStyle/>
                    <a:p>
                      <a:pPr algn="r"/>
                      <a:r>
                        <a:rPr lang="en-US" sz="1800" b="1" dirty="0"/>
                        <a:t>92%</a:t>
                      </a:r>
                    </a:p>
                  </a:txBody>
                  <a:tcPr marT="45721" marB="45721"/>
                </a:tc>
                <a:extLst>
                  <a:ext uri="{0D108BD9-81ED-4DB2-BD59-A6C34878D82A}">
                    <a16:rowId xmlns:a16="http://schemas.microsoft.com/office/drawing/2014/main" val="476639077"/>
                  </a:ext>
                </a:extLst>
              </a:tr>
            </a:tbl>
          </a:graphicData>
        </a:graphic>
      </p:graphicFrame>
    </p:spTree>
    <p:extLst>
      <p:ext uri="{BB962C8B-B14F-4D97-AF65-F5344CB8AC3E}">
        <p14:creationId xmlns:p14="http://schemas.microsoft.com/office/powerpoint/2010/main" val="1705262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7" y="232022"/>
            <a:ext cx="11453090" cy="830997"/>
          </a:xfrm>
          <a:prstGeom prst="rect">
            <a:avLst/>
          </a:prstGeom>
          <a:noFill/>
        </p:spPr>
        <p:txBody>
          <a:bodyPr wrap="square" rtlCol="0">
            <a:spAutoFit/>
          </a:bodyPr>
          <a:lstStyle/>
          <a:p>
            <a:r>
              <a:rPr lang="en-US" sz="4800" b="1" dirty="0">
                <a:solidFill>
                  <a:srgbClr val="1C509B"/>
                </a:solidFill>
              </a:rPr>
              <a:t>Learner Feedback</a:t>
            </a:r>
          </a:p>
        </p:txBody>
      </p:sp>
      <p:sp>
        <p:nvSpPr>
          <p:cNvPr id="7" name="Content Placeholder 2">
            <a:extLst>
              <a:ext uri="{FF2B5EF4-FFF2-40B4-BE49-F238E27FC236}">
                <a16:creationId xmlns:a16="http://schemas.microsoft.com/office/drawing/2014/main" id="{B20DE317-AD01-9CF4-F1C3-3BCF79672D00}"/>
              </a:ext>
            </a:extLst>
          </p:cNvPr>
          <p:cNvSpPr txBox="1">
            <a:spLocks/>
          </p:cNvSpPr>
          <p:nvPr/>
        </p:nvSpPr>
        <p:spPr>
          <a:xfrm>
            <a:off x="369457" y="1085752"/>
            <a:ext cx="10515600" cy="369332"/>
          </a:xfrm>
          <a:prstGeom prst="rect">
            <a:avLst/>
          </a:prstGeom>
          <a:no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What did you find most helpful about this course?</a:t>
            </a:r>
          </a:p>
        </p:txBody>
      </p:sp>
      <p:graphicFrame>
        <p:nvGraphicFramePr>
          <p:cNvPr id="8" name="Table 6">
            <a:extLst>
              <a:ext uri="{FF2B5EF4-FFF2-40B4-BE49-F238E27FC236}">
                <a16:creationId xmlns:a16="http://schemas.microsoft.com/office/drawing/2014/main" id="{8A418F94-EDC2-1EBD-2171-52433B46AD10}"/>
              </a:ext>
            </a:extLst>
          </p:cNvPr>
          <p:cNvGraphicFramePr>
            <a:graphicFrameLocks noGrp="1"/>
          </p:cNvGraphicFramePr>
          <p:nvPr/>
        </p:nvGraphicFramePr>
        <p:xfrm>
          <a:off x="369457" y="1599815"/>
          <a:ext cx="11517746" cy="3932563"/>
        </p:xfrm>
        <a:graphic>
          <a:graphicData uri="http://schemas.openxmlformats.org/drawingml/2006/table">
            <a:tbl>
              <a:tblPr bandRow="1">
                <a:tableStyleId>{16D9F66E-5EB9-4882-86FB-DCBF35E3C3E4}</a:tableStyleId>
              </a:tblPr>
              <a:tblGrid>
                <a:gridCol w="2410688">
                  <a:extLst>
                    <a:ext uri="{9D8B030D-6E8A-4147-A177-3AD203B41FA5}">
                      <a16:colId xmlns:a16="http://schemas.microsoft.com/office/drawing/2014/main" val="491771024"/>
                    </a:ext>
                  </a:extLst>
                </a:gridCol>
                <a:gridCol w="9107058">
                  <a:extLst>
                    <a:ext uri="{9D8B030D-6E8A-4147-A177-3AD203B41FA5}">
                      <a16:colId xmlns:a16="http://schemas.microsoft.com/office/drawing/2014/main" val="3654677125"/>
                    </a:ext>
                  </a:extLst>
                </a:gridCol>
              </a:tblGrid>
              <a:tr h="485698">
                <a:tc>
                  <a:txBody>
                    <a:bodyPr/>
                    <a:lstStyle/>
                    <a:p>
                      <a:r>
                        <a:rPr lang="en-US" sz="1800" kern="1200" dirty="0">
                          <a:solidFill>
                            <a:schemeClr val="dk1"/>
                          </a:solidFill>
                          <a:effectLst/>
                        </a:rPr>
                        <a:t>Sample documents</a:t>
                      </a:r>
                      <a:endParaRPr lang="en-US" sz="1800" dirty="0"/>
                    </a:p>
                  </a:txBody>
                  <a:tcPr marT="45721" marB="45721"/>
                </a:tc>
                <a:tc>
                  <a:txBody>
                    <a:bodyPr/>
                    <a:lstStyle/>
                    <a:p>
                      <a:pPr marL="342900" indent="-342900">
                        <a:buFont typeface="Arial" panose="020B0604020202020204" pitchFamily="34" charset="0"/>
                        <a:buChar char="•"/>
                      </a:pPr>
                      <a:r>
                        <a:rPr lang="en-US" sz="1800" dirty="0">
                          <a:solidFill>
                            <a:schemeClr val="tx1"/>
                          </a:solidFill>
                          <a:latin typeface="+mn-lt"/>
                        </a:rPr>
                        <a:t>“The samples of forms and resources are always helpful with examples.”</a:t>
                      </a:r>
                    </a:p>
                    <a:p>
                      <a:pPr marL="342900" indent="-342900">
                        <a:buFont typeface="Arial" panose="020B0604020202020204" pitchFamily="34" charset="0"/>
                        <a:buChar char="•"/>
                      </a:pPr>
                      <a:r>
                        <a:rPr lang="en-US" sz="1800" dirty="0">
                          <a:solidFill>
                            <a:schemeClr val="tx1"/>
                          </a:solidFill>
                          <a:latin typeface="+mn-lt"/>
                        </a:rPr>
                        <a:t>“Downloadable content to use and templates.”</a:t>
                      </a:r>
                    </a:p>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1" dirty="0">
                          <a:solidFill>
                            <a:srgbClr val="000000"/>
                          </a:solidFill>
                          <a:latin typeface="Calibri" panose="020F0502020204030204" pitchFamily="34" charset="0"/>
                        </a:rPr>
                        <a:t>“The resource documents for future reference.”</a:t>
                      </a:r>
                    </a:p>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1" dirty="0">
                          <a:solidFill>
                            <a:srgbClr val="000000"/>
                          </a:solidFill>
                          <a:latin typeface="Calibri" panose="020F0502020204030204" pitchFamily="34" charset="0"/>
                        </a:rPr>
                        <a:t>“The Resources and Examples because I’m a visual person.”</a:t>
                      </a:r>
                    </a:p>
                  </a:txBody>
                  <a:tcPr marT="45721" marB="45721"/>
                </a:tc>
                <a:extLst>
                  <a:ext uri="{0D108BD9-81ED-4DB2-BD59-A6C34878D82A}">
                    <a16:rowId xmlns:a16="http://schemas.microsoft.com/office/drawing/2014/main" val="3673911141"/>
                  </a:ext>
                </a:extLst>
              </a:tr>
              <a:tr h="485698">
                <a:tc>
                  <a:txBody>
                    <a:bodyPr/>
                    <a:lstStyle/>
                    <a:p>
                      <a:r>
                        <a:rPr lang="en-US" sz="1800" kern="1200" dirty="0">
                          <a:solidFill>
                            <a:schemeClr val="dk1"/>
                          </a:solidFill>
                          <a:effectLst/>
                        </a:rPr>
                        <a:t>Concrete steps</a:t>
                      </a:r>
                      <a:endParaRPr lang="en-US" sz="1800" dirty="0"/>
                    </a:p>
                  </a:txBody>
                  <a:tcPr marT="45721" marB="45721"/>
                </a:tc>
                <a:tc>
                  <a:txBody>
                    <a:bodyPr/>
                    <a:lstStyle/>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“Step-by-step instructions on volunteer recognition, recruitment, and engagement.”</a:t>
                      </a:r>
                    </a:p>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1" dirty="0">
                          <a:solidFill>
                            <a:srgbClr val="000000"/>
                          </a:solidFill>
                          <a:latin typeface="Calibri" panose="020F0502020204030204" pitchFamily="34" charset="0"/>
                        </a:rPr>
                        <a:t>“Helpful examples of documents and concrete steps to take in order to improve our volunteer </a:t>
                      </a:r>
                      <a:r>
                        <a:rPr lang="en-US" sz="1800" dirty="0">
                          <a:solidFill>
                            <a:schemeClr val="tx1"/>
                          </a:solidFill>
                          <a:latin typeface="+mn-lt"/>
                        </a:rPr>
                        <a:t>program.”</a:t>
                      </a:r>
                    </a:p>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“Strategies for creating inclusive volunteer programs.”</a:t>
                      </a:r>
                    </a:p>
                  </a:txBody>
                  <a:tcPr marT="45721" marB="45721"/>
                </a:tc>
                <a:extLst>
                  <a:ext uri="{0D108BD9-81ED-4DB2-BD59-A6C34878D82A}">
                    <a16:rowId xmlns:a16="http://schemas.microsoft.com/office/drawing/2014/main" val="2307129055"/>
                  </a:ext>
                </a:extLst>
              </a:tr>
              <a:tr h="485698">
                <a:tc>
                  <a:txBody>
                    <a:bodyPr/>
                    <a:lstStyle/>
                    <a:p>
                      <a:r>
                        <a:rPr lang="en-US" sz="1800" dirty="0"/>
                        <a:t>Information on volunteer retention</a:t>
                      </a:r>
                    </a:p>
                  </a:txBody>
                  <a:tcPr marT="45721" marB="45721"/>
                </a:tc>
                <a:tc>
                  <a:txBody>
                    <a:bodyPr/>
                    <a:lstStyle/>
                    <a:p>
                      <a:pPr marL="342900" indent="-342900">
                        <a:buFont typeface="Arial" panose="020B0604020202020204" pitchFamily="34" charset="0"/>
                        <a:buChar char="•"/>
                      </a:pPr>
                      <a:r>
                        <a:rPr lang="en-US" sz="1801" dirty="0">
                          <a:solidFill>
                            <a:srgbClr val="000000"/>
                          </a:solidFill>
                          <a:latin typeface="Calibri" panose="020F0502020204030204" pitchFamily="34" charset="0"/>
                        </a:rPr>
                        <a:t>“How to create a plan to retain volunteers.”</a:t>
                      </a:r>
                    </a:p>
                    <a:p>
                      <a:pPr marL="342900" indent="-342900">
                        <a:buFont typeface="Arial" panose="020B0604020202020204" pitchFamily="34" charset="0"/>
                        <a:buChar char="•"/>
                      </a:pPr>
                      <a:r>
                        <a:rPr lang="en-US" sz="1800" dirty="0">
                          <a:solidFill>
                            <a:schemeClr val="tx1"/>
                          </a:solidFill>
                          <a:latin typeface="+mn-lt"/>
                        </a:rPr>
                        <a:t>“It had helpful ideas about volunteer retention and surveys that I hadn’t considered.”</a:t>
                      </a:r>
                    </a:p>
                  </a:txBody>
                  <a:tcPr marT="45721" marB="45721"/>
                </a:tc>
                <a:extLst>
                  <a:ext uri="{0D108BD9-81ED-4DB2-BD59-A6C34878D82A}">
                    <a16:rowId xmlns:a16="http://schemas.microsoft.com/office/drawing/2014/main" val="2868604825"/>
                  </a:ext>
                </a:extLst>
              </a:tr>
              <a:tr h="485698">
                <a:tc>
                  <a:txBody>
                    <a:bodyPr/>
                    <a:lstStyle/>
                    <a:p>
                      <a:r>
                        <a:rPr lang="en-US" sz="1800" dirty="0"/>
                        <a:t>Information on volunteer management and training</a:t>
                      </a:r>
                    </a:p>
                  </a:txBody>
                  <a:tcPr marT="45721" marB="45721"/>
                </a:tc>
                <a:tc>
                  <a:txBody>
                    <a:bodyPr/>
                    <a:lstStyle/>
                    <a:p>
                      <a:pPr marL="342900" indent="-342900">
                        <a:buFont typeface="Arial" panose="020B0604020202020204" pitchFamily="34" charset="0"/>
                        <a:buChar char="•"/>
                      </a:pPr>
                      <a:r>
                        <a:rPr lang="en-US" sz="1800" dirty="0">
                          <a:solidFill>
                            <a:schemeClr val="tx1"/>
                          </a:solidFill>
                          <a:latin typeface="+mn-lt"/>
                        </a:rPr>
                        <a:t>“The volunteer management checklist will be very helpful to me moving forward.”</a:t>
                      </a:r>
                    </a:p>
                    <a:p>
                      <a:pPr marL="342900" indent="-342900">
                        <a:buFont typeface="Arial" panose="020B0604020202020204" pitchFamily="34" charset="0"/>
                        <a:buChar char="•"/>
                      </a:pPr>
                      <a:r>
                        <a:rPr lang="en-US" sz="1800" dirty="0">
                          <a:solidFill>
                            <a:schemeClr val="tx1"/>
                          </a:solidFill>
                          <a:latin typeface="+mn-lt"/>
                        </a:rPr>
                        <a:t>“Onboarding  and Training.”</a:t>
                      </a:r>
                    </a:p>
                    <a:p>
                      <a:pPr marL="342900" indent="-342900">
                        <a:buFont typeface="Arial" panose="020B0604020202020204" pitchFamily="34" charset="0"/>
                        <a:buChar char="•"/>
                      </a:pPr>
                      <a:r>
                        <a:rPr lang="en-US" sz="1800" dirty="0">
                          <a:solidFill>
                            <a:schemeClr val="tx1"/>
                          </a:solidFill>
                          <a:latin typeface="+mn-lt"/>
                        </a:rPr>
                        <a:t>“Management and training to volunteers.”</a:t>
                      </a:r>
                    </a:p>
                  </a:txBody>
                  <a:tcPr marT="45721" marB="45721"/>
                </a:tc>
                <a:extLst>
                  <a:ext uri="{0D108BD9-81ED-4DB2-BD59-A6C34878D82A}">
                    <a16:rowId xmlns:a16="http://schemas.microsoft.com/office/drawing/2014/main" val="2676790067"/>
                  </a:ext>
                </a:extLst>
              </a:tr>
            </a:tbl>
          </a:graphicData>
        </a:graphic>
      </p:graphicFrame>
    </p:spTree>
    <p:extLst>
      <p:ext uri="{BB962C8B-B14F-4D97-AF65-F5344CB8AC3E}">
        <p14:creationId xmlns:p14="http://schemas.microsoft.com/office/powerpoint/2010/main" val="377133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7" y="232022"/>
            <a:ext cx="11453090" cy="830997"/>
          </a:xfrm>
          <a:prstGeom prst="rect">
            <a:avLst/>
          </a:prstGeom>
          <a:noFill/>
        </p:spPr>
        <p:txBody>
          <a:bodyPr wrap="square" rtlCol="0">
            <a:spAutoFit/>
          </a:bodyPr>
          <a:lstStyle/>
          <a:p>
            <a:r>
              <a:rPr lang="en-US" sz="4800" b="1" dirty="0">
                <a:solidFill>
                  <a:srgbClr val="1C509B"/>
                </a:solidFill>
              </a:rPr>
              <a:t>Learner Feedback</a:t>
            </a:r>
          </a:p>
        </p:txBody>
      </p:sp>
      <p:sp>
        <p:nvSpPr>
          <p:cNvPr id="7" name="Content Placeholder 2">
            <a:extLst>
              <a:ext uri="{FF2B5EF4-FFF2-40B4-BE49-F238E27FC236}">
                <a16:creationId xmlns:a16="http://schemas.microsoft.com/office/drawing/2014/main" id="{B20DE317-AD01-9CF4-F1C3-3BCF79672D00}"/>
              </a:ext>
            </a:extLst>
          </p:cNvPr>
          <p:cNvSpPr txBox="1">
            <a:spLocks/>
          </p:cNvSpPr>
          <p:nvPr/>
        </p:nvSpPr>
        <p:spPr>
          <a:xfrm>
            <a:off x="369457" y="1085752"/>
            <a:ext cx="10515600" cy="369332"/>
          </a:xfrm>
          <a:prstGeom prst="rect">
            <a:avLst/>
          </a:prstGeom>
          <a:no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What changes do you anticipate making after taking this course?</a:t>
            </a:r>
          </a:p>
        </p:txBody>
      </p:sp>
      <p:graphicFrame>
        <p:nvGraphicFramePr>
          <p:cNvPr id="8" name="Table 6">
            <a:extLst>
              <a:ext uri="{FF2B5EF4-FFF2-40B4-BE49-F238E27FC236}">
                <a16:creationId xmlns:a16="http://schemas.microsoft.com/office/drawing/2014/main" id="{8A418F94-EDC2-1EBD-2171-52433B46AD10}"/>
              </a:ext>
            </a:extLst>
          </p:cNvPr>
          <p:cNvGraphicFramePr>
            <a:graphicFrameLocks noGrp="1"/>
          </p:cNvGraphicFramePr>
          <p:nvPr/>
        </p:nvGraphicFramePr>
        <p:xfrm>
          <a:off x="369457" y="1599815"/>
          <a:ext cx="11517746" cy="4206756"/>
        </p:xfrm>
        <a:graphic>
          <a:graphicData uri="http://schemas.openxmlformats.org/drawingml/2006/table">
            <a:tbl>
              <a:tblPr bandRow="1">
                <a:tableStyleId>{16D9F66E-5EB9-4882-86FB-DCBF35E3C3E4}</a:tableStyleId>
              </a:tblPr>
              <a:tblGrid>
                <a:gridCol w="1995052">
                  <a:extLst>
                    <a:ext uri="{9D8B030D-6E8A-4147-A177-3AD203B41FA5}">
                      <a16:colId xmlns:a16="http://schemas.microsoft.com/office/drawing/2014/main" val="491771024"/>
                    </a:ext>
                  </a:extLst>
                </a:gridCol>
                <a:gridCol w="9522694">
                  <a:extLst>
                    <a:ext uri="{9D8B030D-6E8A-4147-A177-3AD203B41FA5}">
                      <a16:colId xmlns:a16="http://schemas.microsoft.com/office/drawing/2014/main" val="3654677125"/>
                    </a:ext>
                  </a:extLst>
                </a:gridCol>
              </a:tblGrid>
              <a:tr h="485698">
                <a:tc>
                  <a:txBody>
                    <a:bodyPr/>
                    <a:lstStyle/>
                    <a:p>
                      <a:r>
                        <a:rPr lang="en-US" sz="1800" kern="1200" dirty="0">
                          <a:solidFill>
                            <a:schemeClr val="dk1"/>
                          </a:solidFill>
                          <a:effectLst/>
                        </a:rPr>
                        <a:t>Volunteer job descriptions</a:t>
                      </a:r>
                      <a:endParaRPr lang="en-US" sz="1800" dirty="0"/>
                    </a:p>
                  </a:txBody>
                  <a:tcPr marT="45721" marB="45721"/>
                </a:tc>
                <a:tc>
                  <a:txBody>
                    <a:bodyPr/>
                    <a:lstStyle/>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“Write specific job descriptions.”</a:t>
                      </a:r>
                    </a:p>
                    <a:p>
                      <a:pPr marL="342900" marR="0" lvl="0" indent="-34290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“More clearly defined job descriptions for volunteers.”</a:t>
                      </a:r>
                    </a:p>
                  </a:txBody>
                  <a:tcPr marT="45721" marB="45721"/>
                </a:tc>
                <a:extLst>
                  <a:ext uri="{0D108BD9-81ED-4DB2-BD59-A6C34878D82A}">
                    <a16:rowId xmlns:a16="http://schemas.microsoft.com/office/drawing/2014/main" val="3673911141"/>
                  </a:ext>
                </a:extLst>
              </a:tr>
              <a:tr h="485698">
                <a:tc>
                  <a:txBody>
                    <a:bodyPr/>
                    <a:lstStyle/>
                    <a:p>
                      <a:r>
                        <a:rPr lang="en-US" sz="1800" dirty="0"/>
                        <a:t>Volunteer management</a:t>
                      </a:r>
                    </a:p>
                  </a:txBody>
                  <a:tcPr marT="45721" marB="45721"/>
                </a:tc>
                <a:tc>
                  <a:txBody>
                    <a:bodyPr/>
                    <a:lstStyle/>
                    <a:p>
                      <a:pPr marL="285750" marR="0" lvl="0" indent="-2857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1" dirty="0">
                          <a:solidFill>
                            <a:srgbClr val="000000"/>
                          </a:solidFill>
                          <a:latin typeface="Calibri" panose="020F0502020204030204" pitchFamily="34" charset="0"/>
                        </a:rPr>
                        <a:t>“Creating a formalized volunteer management process.”</a:t>
                      </a:r>
                    </a:p>
                    <a:p>
                      <a:pPr marL="285750" marR="0" lvl="0" indent="-2857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1" dirty="0">
                          <a:solidFill>
                            <a:srgbClr val="000000"/>
                          </a:solidFill>
                          <a:latin typeface="Calibri" panose="020F0502020204030204" pitchFamily="34" charset="0"/>
                        </a:rPr>
                        <a:t>“Implement a strategic plan.”</a:t>
                      </a:r>
                      <a:endParaRPr lang="en-US" sz="2000" dirty="0">
                        <a:solidFill>
                          <a:srgbClr val="1C509B"/>
                        </a:solidFill>
                      </a:endParaRPr>
                    </a:p>
                  </a:txBody>
                  <a:tcPr marT="45721" marB="45721"/>
                </a:tc>
                <a:extLst>
                  <a:ext uri="{0D108BD9-81ED-4DB2-BD59-A6C34878D82A}">
                    <a16:rowId xmlns:a16="http://schemas.microsoft.com/office/drawing/2014/main" val="2307129055"/>
                  </a:ext>
                </a:extLst>
              </a:tr>
              <a:tr h="485698">
                <a:tc>
                  <a:txBody>
                    <a:bodyPr/>
                    <a:lstStyle/>
                    <a:p>
                      <a:r>
                        <a:rPr lang="en-US" sz="1800" dirty="0"/>
                        <a:t>Volunteer recognition and support</a:t>
                      </a:r>
                    </a:p>
                  </a:txBody>
                  <a:tcPr marT="45721" marB="45721"/>
                </a:tc>
                <a:tc>
                  <a:txBody>
                    <a:bodyPr/>
                    <a:lstStyle/>
                    <a:p>
                      <a:pPr marL="285750" marR="0" lvl="0" indent="-2857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1" dirty="0">
                          <a:solidFill>
                            <a:srgbClr val="000000"/>
                          </a:solidFill>
                          <a:latin typeface="Calibri" panose="020F0502020204030204" pitchFamily="34" charset="0"/>
                        </a:rPr>
                        <a:t>“We will be adding more ways to recognize volunteers, getting volunteer feedback and adding more training.”</a:t>
                      </a:r>
                      <a:endParaRPr lang="en-US" sz="1800" dirty="0">
                        <a:solidFill>
                          <a:schemeClr val="tx1"/>
                        </a:solidFill>
                        <a:latin typeface="+mn-lt"/>
                      </a:endParaRPr>
                    </a:p>
                    <a:p>
                      <a:pPr marL="285750" marR="0" lvl="0" indent="-2857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“More check ins with volunteers to see how things are going, providing feedback, and thanking them.”</a:t>
                      </a:r>
                    </a:p>
                    <a:p>
                      <a:pPr marL="285750" marR="0" lvl="0" indent="-285750" algn="l" defTabSz="91441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solidFill>
                            <a:schemeClr val="tx1"/>
                          </a:solidFill>
                          <a:latin typeface="+mn-lt"/>
                        </a:rPr>
                        <a:t>“Ask current volunteers for feedback to give me insight as to how to make their experiences better. Increase diversity of volunteer pool. Increase recognition of volunteers.”</a:t>
                      </a:r>
                    </a:p>
                  </a:txBody>
                  <a:tcPr marT="45721" marB="45721"/>
                </a:tc>
                <a:extLst>
                  <a:ext uri="{0D108BD9-81ED-4DB2-BD59-A6C34878D82A}">
                    <a16:rowId xmlns:a16="http://schemas.microsoft.com/office/drawing/2014/main" val="2868604825"/>
                  </a:ext>
                </a:extLst>
              </a:tr>
              <a:tr h="485698">
                <a:tc>
                  <a:txBody>
                    <a:bodyPr/>
                    <a:lstStyle/>
                    <a:p>
                      <a:r>
                        <a:rPr lang="en-US" sz="1800" kern="1200" dirty="0">
                          <a:solidFill>
                            <a:schemeClr val="dk1"/>
                          </a:solidFill>
                          <a:effectLst/>
                        </a:rPr>
                        <a:t>Evaluations</a:t>
                      </a:r>
                      <a:endParaRPr lang="en-US" sz="1800" dirty="0"/>
                    </a:p>
                  </a:txBody>
                  <a:tcPr marT="45721" marB="45721"/>
                </a:tc>
                <a:tc>
                  <a:txBody>
                    <a:bodyPr/>
                    <a:lstStyle/>
                    <a:p>
                      <a:pPr marL="285750" indent="-285750" algn="l">
                        <a:buFont typeface="Arial" panose="020B0604020202020204" pitchFamily="34" charset="0"/>
                        <a:buChar char="•"/>
                      </a:pPr>
                      <a:r>
                        <a:rPr lang="en-US" sz="1800" b="0" dirty="0">
                          <a:solidFill>
                            <a:schemeClr val="tx1"/>
                          </a:solidFill>
                          <a:latin typeface="+mn-lt"/>
                        </a:rPr>
                        <a:t>“I am going to create a survey for volunteers to provide feedback about what would make their jobs better/easier/more </a:t>
                      </a:r>
                      <a:r>
                        <a:rPr lang="en-US" sz="1800" b="0" dirty="0" err="1">
                          <a:solidFill>
                            <a:schemeClr val="tx1"/>
                          </a:solidFill>
                          <a:latin typeface="+mn-lt"/>
                        </a:rPr>
                        <a:t>fulfulling</a:t>
                      </a:r>
                      <a:r>
                        <a:rPr lang="en-US" sz="1800" b="0" dirty="0">
                          <a:solidFill>
                            <a:schemeClr val="tx1"/>
                          </a:solidFill>
                          <a:latin typeface="+mn-lt"/>
                        </a:rPr>
                        <a:t>.”</a:t>
                      </a:r>
                    </a:p>
                    <a:p>
                      <a:pPr marL="285750" indent="-285750" algn="l">
                        <a:buFont typeface="Arial" panose="020B0604020202020204" pitchFamily="34" charset="0"/>
                        <a:buChar char="•"/>
                      </a:pPr>
                      <a:r>
                        <a:rPr lang="en-US" sz="1800" dirty="0">
                          <a:solidFill>
                            <a:schemeClr val="tx1"/>
                          </a:solidFill>
                          <a:latin typeface="+mn-lt"/>
                        </a:rPr>
                        <a:t>“Incorporating surveys and evaluations.”</a:t>
                      </a:r>
                    </a:p>
                    <a:p>
                      <a:pPr marL="285750" indent="-285750" algn="l">
                        <a:buFont typeface="Arial" panose="020B0604020202020204" pitchFamily="34" charset="0"/>
                        <a:buChar char="•"/>
                      </a:pPr>
                      <a:r>
                        <a:rPr lang="en-US" sz="1800" dirty="0">
                          <a:solidFill>
                            <a:schemeClr val="tx1"/>
                          </a:solidFill>
                          <a:latin typeface="+mn-lt"/>
                        </a:rPr>
                        <a:t>“Better assessment of our volunteer management processes.”</a:t>
                      </a:r>
                    </a:p>
                  </a:txBody>
                  <a:tcPr marT="45721" marB="45721"/>
                </a:tc>
                <a:extLst>
                  <a:ext uri="{0D108BD9-81ED-4DB2-BD59-A6C34878D82A}">
                    <a16:rowId xmlns:a16="http://schemas.microsoft.com/office/drawing/2014/main" val="2676790067"/>
                  </a:ext>
                </a:extLst>
              </a:tr>
            </a:tbl>
          </a:graphicData>
        </a:graphic>
      </p:graphicFrame>
    </p:spTree>
    <p:extLst>
      <p:ext uri="{BB962C8B-B14F-4D97-AF65-F5344CB8AC3E}">
        <p14:creationId xmlns:p14="http://schemas.microsoft.com/office/powerpoint/2010/main" val="3376367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4" y="232022"/>
            <a:ext cx="7913308" cy="830997"/>
          </a:xfrm>
          <a:prstGeom prst="rect">
            <a:avLst/>
          </a:prstGeom>
          <a:noFill/>
        </p:spPr>
        <p:txBody>
          <a:bodyPr wrap="square" rtlCol="0">
            <a:spAutoFit/>
          </a:bodyPr>
          <a:lstStyle/>
          <a:p>
            <a:r>
              <a:rPr lang="en-US" sz="4800" b="1" dirty="0">
                <a:solidFill>
                  <a:srgbClr val="1C509B"/>
                </a:solidFill>
              </a:rPr>
              <a:t>CADER Program Benefits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457201" y="1123241"/>
            <a:ext cx="10983433" cy="4657685"/>
          </a:xfrm>
          <a:prstGeom prst="rect">
            <a:avLst/>
          </a:prstGeom>
          <a:noFill/>
        </p:spPr>
        <p:txBody>
          <a:bodyPr wrap="square" rtlCol="0">
            <a:spAutoFit/>
          </a:bodyPr>
          <a:lstStyle/>
          <a:p>
            <a:pPr>
              <a:lnSpc>
                <a:spcPct val="100000"/>
              </a:lnSpc>
              <a:spcAft>
                <a:spcPts val="1801"/>
              </a:spcAft>
              <a:buFont typeface="Wingdings" panose="05000000000000000000" pitchFamily="2" charset="2"/>
              <a:buChar char="Ø"/>
            </a:pPr>
            <a:r>
              <a:rPr lang="en-US" sz="2000" b="1" dirty="0">
                <a:solidFill>
                  <a:srgbClr val="1C509B"/>
                </a:solidFill>
              </a:rPr>
              <a:t>Accessible - </a:t>
            </a:r>
            <a:r>
              <a:rPr lang="en-US" sz="2000" dirty="0">
                <a:solidFill>
                  <a:srgbClr val="1C509B"/>
                </a:solidFill>
              </a:rPr>
              <a:t>Our courses are online and self-paced, allowing you to complete them anywhere and at any time</a:t>
            </a:r>
          </a:p>
          <a:p>
            <a:pPr>
              <a:lnSpc>
                <a:spcPct val="100000"/>
              </a:lnSpc>
              <a:spcAft>
                <a:spcPts val="1801"/>
              </a:spcAft>
              <a:buFont typeface="Wingdings" panose="05000000000000000000" pitchFamily="2" charset="2"/>
              <a:buChar char="Ø"/>
            </a:pPr>
            <a:r>
              <a:rPr lang="en-US" sz="2000" b="1" dirty="0">
                <a:solidFill>
                  <a:srgbClr val="1C509B"/>
                </a:solidFill>
              </a:rPr>
              <a:t>Quality Content </a:t>
            </a:r>
            <a:r>
              <a:rPr lang="en-US" sz="2000" dirty="0">
                <a:solidFill>
                  <a:srgbClr val="1C509B"/>
                </a:solidFill>
              </a:rPr>
              <a:t>- Content developed by subject matter experts and reviewed by practitioners</a:t>
            </a:r>
          </a:p>
          <a:p>
            <a:pPr>
              <a:lnSpc>
                <a:spcPct val="100000"/>
              </a:lnSpc>
              <a:spcAft>
                <a:spcPts val="1801"/>
              </a:spcAft>
              <a:buFont typeface="Wingdings" panose="05000000000000000000" pitchFamily="2" charset="2"/>
              <a:buChar char="Ø"/>
            </a:pPr>
            <a:r>
              <a:rPr lang="en-US" sz="2000" b="1" dirty="0">
                <a:solidFill>
                  <a:srgbClr val="1C509B"/>
                </a:solidFill>
              </a:rPr>
              <a:t>Skill-based </a:t>
            </a:r>
            <a:r>
              <a:rPr lang="en-US" sz="2000" dirty="0">
                <a:solidFill>
                  <a:srgbClr val="1C509B"/>
                </a:solidFill>
              </a:rPr>
              <a:t>- Tied to specific competencies needed for effective practice in the field</a:t>
            </a:r>
          </a:p>
          <a:p>
            <a:pPr>
              <a:lnSpc>
                <a:spcPct val="100000"/>
              </a:lnSpc>
              <a:spcAft>
                <a:spcPts val="1801"/>
              </a:spcAft>
              <a:buFont typeface="Wingdings" panose="05000000000000000000" pitchFamily="2" charset="2"/>
              <a:buChar char="Ø"/>
            </a:pPr>
            <a:r>
              <a:rPr lang="en-US" sz="2000" b="1" dirty="0">
                <a:solidFill>
                  <a:srgbClr val="1C509B"/>
                </a:solidFill>
              </a:rPr>
              <a:t>Professional Development </a:t>
            </a:r>
            <a:r>
              <a:rPr lang="en-US" sz="2000" dirty="0">
                <a:solidFill>
                  <a:srgbClr val="1C509B"/>
                </a:solidFill>
              </a:rPr>
              <a:t>- Receive credentials from a nationally respected university that enhances your skill set and improves your qualifications</a:t>
            </a:r>
          </a:p>
          <a:p>
            <a:pPr>
              <a:lnSpc>
                <a:spcPct val="100000"/>
              </a:lnSpc>
              <a:spcAft>
                <a:spcPts val="1801"/>
              </a:spcAft>
              <a:buFont typeface="Wingdings" panose="05000000000000000000" pitchFamily="2" charset="2"/>
              <a:buChar char="Ø"/>
            </a:pPr>
            <a:r>
              <a:rPr lang="en-US" sz="2000" b="1" dirty="0">
                <a:solidFill>
                  <a:srgbClr val="1C509B"/>
                </a:solidFill>
              </a:rPr>
              <a:t>Make a Difference </a:t>
            </a:r>
            <a:r>
              <a:rPr lang="en-US" sz="2000" dirty="0">
                <a:solidFill>
                  <a:srgbClr val="1C509B"/>
                </a:solidFill>
              </a:rPr>
              <a:t>- Training is designed so that you can put it into practice immediately, helping to improve the lives of older adults and people with disabilities</a:t>
            </a:r>
          </a:p>
          <a:p>
            <a:pPr>
              <a:lnSpc>
                <a:spcPct val="100000"/>
              </a:lnSpc>
              <a:spcAft>
                <a:spcPts val="1801"/>
              </a:spcAft>
              <a:buFont typeface="Wingdings" panose="05000000000000000000" pitchFamily="2" charset="2"/>
              <a:buChar char="Ø"/>
            </a:pPr>
            <a:r>
              <a:rPr lang="en-US" sz="2000" b="1" dirty="0">
                <a:solidFill>
                  <a:srgbClr val="1C509B"/>
                </a:solidFill>
              </a:rPr>
              <a:t>Learner Support </a:t>
            </a:r>
            <a:r>
              <a:rPr lang="en-US" sz="2000" dirty="0">
                <a:solidFill>
                  <a:srgbClr val="1C509B"/>
                </a:solidFill>
              </a:rPr>
              <a:t>- Our staff will provide training support to help learners complete our programs</a:t>
            </a:r>
          </a:p>
        </p:txBody>
      </p:sp>
    </p:spTree>
    <p:extLst>
      <p:ext uri="{BB962C8B-B14F-4D97-AF65-F5344CB8AC3E}">
        <p14:creationId xmlns:p14="http://schemas.microsoft.com/office/powerpoint/2010/main" val="21834154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268363" cy="830997"/>
          </a:xfrm>
          <a:prstGeom prst="rect">
            <a:avLst/>
          </a:prstGeom>
          <a:noFill/>
        </p:spPr>
        <p:txBody>
          <a:bodyPr wrap="square" rtlCol="0">
            <a:spAutoFit/>
          </a:bodyPr>
          <a:lstStyle/>
          <a:p>
            <a:r>
              <a:rPr lang="en-US" sz="4800" b="1" dirty="0">
                <a:solidFill>
                  <a:srgbClr val="1C509B"/>
                </a:solidFill>
              </a:rPr>
              <a:t>Learner Feedback – General Comments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193142" y="1307822"/>
            <a:ext cx="11805716" cy="4442242"/>
          </a:xfrm>
          <a:prstGeom prst="rect">
            <a:avLst/>
          </a:prstGeom>
          <a:noFill/>
        </p:spPr>
        <p:txBody>
          <a:bodyPr wrap="square" rtlCol="0">
            <a:spAutoFit/>
          </a:bodyPr>
          <a:lstStyle/>
          <a:p>
            <a:pPr marL="0" indent="0" algn="ctr">
              <a:buNone/>
            </a:pPr>
            <a:r>
              <a:rPr lang="en-US" sz="2000" b="1" i="1" dirty="0">
                <a:solidFill>
                  <a:srgbClr val="1C509B"/>
                </a:solidFill>
              </a:rPr>
              <a:t>"Great course, so helpful suggestions that we will incorporate in our volunteer program." </a:t>
            </a:r>
          </a:p>
          <a:p>
            <a:pPr marL="0" indent="0" algn="ctr">
              <a:buNone/>
            </a:pPr>
            <a:endParaRPr lang="en-US" sz="2000" b="1" i="1" dirty="0">
              <a:solidFill>
                <a:srgbClr val="1C509B"/>
              </a:solidFill>
            </a:endParaRPr>
          </a:p>
          <a:p>
            <a:pPr marL="0" indent="0" algn="ctr">
              <a:buNone/>
            </a:pPr>
            <a:r>
              <a:rPr lang="en-US" sz="2000" b="1" i="1" dirty="0">
                <a:solidFill>
                  <a:srgbClr val="1C509B"/>
                </a:solidFill>
              </a:rPr>
              <a:t>"This was an extremely helpful course, especially in providing ways in how to examine certain processes currently in place." </a:t>
            </a:r>
          </a:p>
          <a:p>
            <a:pPr marL="0" indent="0" algn="ctr">
              <a:buNone/>
            </a:pPr>
            <a:endParaRPr lang="en-US" sz="2000" b="1" i="1" dirty="0">
              <a:solidFill>
                <a:srgbClr val="1C509B"/>
              </a:solidFill>
            </a:endParaRPr>
          </a:p>
          <a:p>
            <a:pPr marL="0" indent="0" algn="ctr">
              <a:buNone/>
            </a:pPr>
            <a:r>
              <a:rPr lang="en-US" sz="2000" b="1" i="1" dirty="0">
                <a:solidFill>
                  <a:srgbClr val="1C509B"/>
                </a:solidFill>
              </a:rPr>
              <a:t>"I would recommend this course to anybody managing volunteers." </a:t>
            </a:r>
          </a:p>
          <a:p>
            <a:pPr marL="0" indent="0" algn="ctr">
              <a:buNone/>
            </a:pPr>
            <a:endParaRPr lang="en-US" sz="2000" b="1" i="1" dirty="0">
              <a:solidFill>
                <a:srgbClr val="1C509B"/>
              </a:solidFill>
            </a:endParaRPr>
          </a:p>
          <a:p>
            <a:pPr marL="0" indent="0" algn="ctr">
              <a:buNone/>
            </a:pPr>
            <a:r>
              <a:rPr lang="en-US" sz="2000" b="1" i="1" dirty="0">
                <a:solidFill>
                  <a:srgbClr val="1C509B"/>
                </a:solidFill>
              </a:rPr>
              <a:t>"Thank you for opening this up to the public. Volunteers make a lot of necessary change that would otherwise be unattainable. It’s important to me as a Volunteer Coordinator that I am able to communicate the huge difference they make, and provide a solid, healthy volunteer experience for them too." </a:t>
            </a:r>
          </a:p>
          <a:p>
            <a:pPr marL="0" indent="0" algn="ctr">
              <a:buNone/>
            </a:pPr>
            <a:endParaRPr lang="en-US" sz="2000" b="1" i="1" dirty="0">
              <a:solidFill>
                <a:srgbClr val="1C509B"/>
              </a:solidFill>
            </a:endParaRPr>
          </a:p>
          <a:p>
            <a:pPr marL="0" indent="0" algn="ctr">
              <a:buNone/>
            </a:pPr>
            <a:r>
              <a:rPr lang="en-US" sz="2000" b="1" i="1" dirty="0">
                <a:solidFill>
                  <a:srgbClr val="1C509B"/>
                </a:solidFill>
              </a:rPr>
              <a:t>"I feel that this improved my knowledge on how to manage volunteers at my center." </a:t>
            </a:r>
          </a:p>
        </p:txBody>
      </p:sp>
    </p:spTree>
    <p:extLst>
      <p:ext uri="{BB962C8B-B14F-4D97-AF65-F5344CB8AC3E}">
        <p14:creationId xmlns:p14="http://schemas.microsoft.com/office/powerpoint/2010/main" val="1147566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B5D389"/>
        </a:solidFill>
        <a:effectLst/>
      </p:bgPr>
    </p:bg>
    <p:spTree>
      <p:nvGrpSpPr>
        <p:cNvPr id="1" name=""/>
        <p:cNvGrpSpPr/>
        <p:nvPr/>
      </p:nvGrpSpPr>
      <p:grpSpPr>
        <a:xfrm>
          <a:off x="0" y="0"/>
          <a:ext cx="0" cy="0"/>
          <a:chOff x="0" y="0"/>
          <a:chExt cx="0" cy="0"/>
        </a:xfrm>
      </p:grpSpPr>
      <p:pic>
        <p:nvPicPr>
          <p:cNvPr id="2" name="Picture 1" descr="Shape&#10;&#10;Description automatically generated">
            <a:extLst>
              <a:ext uri="{FF2B5EF4-FFF2-40B4-BE49-F238E27FC236}">
                <a16:creationId xmlns:a16="http://schemas.microsoft.com/office/drawing/2014/main" id="{82668B55-3E21-BEA2-07D5-2F3724ABFC1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2206"/>
          <a:stretch/>
        </p:blipFill>
        <p:spPr>
          <a:xfrm>
            <a:off x="1" y="2"/>
            <a:ext cx="5949108" cy="6858000"/>
          </a:xfrm>
          <a:prstGeom prst="rect">
            <a:avLst/>
          </a:prstGeom>
        </p:spPr>
      </p:pic>
      <p:sp>
        <p:nvSpPr>
          <p:cNvPr id="3" name="TextBox 2">
            <a:extLst>
              <a:ext uri="{FF2B5EF4-FFF2-40B4-BE49-F238E27FC236}">
                <a16:creationId xmlns:a16="http://schemas.microsoft.com/office/drawing/2014/main" id="{D7217C0D-6B7E-E9F1-FA63-674C8F969C47}"/>
              </a:ext>
            </a:extLst>
          </p:cNvPr>
          <p:cNvSpPr txBox="1"/>
          <p:nvPr/>
        </p:nvSpPr>
        <p:spPr>
          <a:xfrm>
            <a:off x="6096000" y="121186"/>
            <a:ext cx="5308341" cy="830997"/>
          </a:xfrm>
          <a:prstGeom prst="rect">
            <a:avLst/>
          </a:prstGeom>
          <a:noFill/>
        </p:spPr>
        <p:txBody>
          <a:bodyPr wrap="square" rtlCol="0">
            <a:spAutoFit/>
          </a:bodyPr>
          <a:lstStyle/>
          <a:p>
            <a:r>
              <a:rPr lang="en-US" sz="4800" b="1" dirty="0">
                <a:solidFill>
                  <a:srgbClr val="1C509B"/>
                </a:solidFill>
              </a:rPr>
              <a:t>Contact Us</a:t>
            </a:r>
          </a:p>
        </p:txBody>
      </p:sp>
      <p:sp>
        <p:nvSpPr>
          <p:cNvPr id="4" name="TextBox 3">
            <a:extLst>
              <a:ext uri="{FF2B5EF4-FFF2-40B4-BE49-F238E27FC236}">
                <a16:creationId xmlns:a16="http://schemas.microsoft.com/office/drawing/2014/main" id="{B990F805-AA06-4142-8D9B-D9DFE067E7A7}"/>
              </a:ext>
            </a:extLst>
          </p:cNvPr>
          <p:cNvSpPr txBox="1"/>
          <p:nvPr/>
        </p:nvSpPr>
        <p:spPr>
          <a:xfrm>
            <a:off x="6096001" y="1106420"/>
            <a:ext cx="5949108" cy="5634363"/>
          </a:xfrm>
          <a:prstGeom prst="rect">
            <a:avLst/>
          </a:prstGeom>
          <a:noFill/>
        </p:spPr>
        <p:txBody>
          <a:bodyPr wrap="square" rtlCol="0">
            <a:spAutoFit/>
          </a:bodyPr>
          <a:lstStyle/>
          <a:p>
            <a:r>
              <a:rPr lang="en-US" sz="2400" b="1" dirty="0">
                <a:solidFill>
                  <a:srgbClr val="1C509B"/>
                </a:solidFill>
              </a:rPr>
              <a:t>Bronwyn Keefe, PhD, MSW, MPH</a:t>
            </a:r>
          </a:p>
          <a:p>
            <a:r>
              <a:rPr lang="en-US" sz="1801" b="1" dirty="0">
                <a:solidFill>
                  <a:srgbClr val="1C509B"/>
                </a:solidFill>
              </a:rPr>
              <a:t>Director, CADER &amp; Network for Professional Education</a:t>
            </a:r>
          </a:p>
          <a:p>
            <a:r>
              <a:rPr lang="en-US" sz="1801" b="1" dirty="0">
                <a:solidFill>
                  <a:srgbClr val="1C509B"/>
                </a:solidFill>
              </a:rPr>
              <a:t>Assistant Dean of Workforce and Professional Development</a:t>
            </a:r>
          </a:p>
          <a:p>
            <a:r>
              <a:rPr lang="en-US" sz="1801" b="1" dirty="0">
                <a:solidFill>
                  <a:srgbClr val="1C509B"/>
                </a:solidFill>
              </a:rPr>
              <a:t>Research Assistant Professor</a:t>
            </a:r>
          </a:p>
          <a:p>
            <a:r>
              <a:rPr lang="en-US" sz="1801" b="1" dirty="0">
                <a:solidFill>
                  <a:srgbClr val="1C509B"/>
                </a:solidFill>
                <a:hlinkClick r:id="rId4"/>
              </a:rPr>
              <a:t>bronwyn@bu.edu</a:t>
            </a:r>
            <a:endParaRPr lang="en-US" sz="1801" b="1" dirty="0">
              <a:solidFill>
                <a:srgbClr val="1C509B"/>
              </a:solidFill>
            </a:endParaRPr>
          </a:p>
          <a:p>
            <a:endParaRPr lang="en-US" sz="1801" b="1" dirty="0">
              <a:solidFill>
                <a:srgbClr val="1C509B"/>
              </a:solidFill>
            </a:endParaRPr>
          </a:p>
          <a:p>
            <a:r>
              <a:rPr lang="en-US" sz="2400" b="1" dirty="0">
                <a:solidFill>
                  <a:srgbClr val="1C509B"/>
                </a:solidFill>
              </a:rPr>
              <a:t>Kathy Kuhn, MSW, LICSW</a:t>
            </a:r>
          </a:p>
          <a:p>
            <a:r>
              <a:rPr lang="en-US" sz="1801" b="1" dirty="0">
                <a:solidFill>
                  <a:srgbClr val="1C509B"/>
                </a:solidFill>
              </a:rPr>
              <a:t>Special Projects</a:t>
            </a:r>
          </a:p>
          <a:p>
            <a:r>
              <a:rPr lang="en-US" sz="1801" b="1" dirty="0">
                <a:solidFill>
                  <a:srgbClr val="1C509B"/>
                </a:solidFill>
                <a:hlinkClick r:id="rId5"/>
              </a:rPr>
              <a:t>kkuhn@bu.edu</a:t>
            </a:r>
            <a:r>
              <a:rPr lang="en-US" sz="1801" b="1" dirty="0">
                <a:solidFill>
                  <a:srgbClr val="1C509B"/>
                </a:solidFill>
              </a:rPr>
              <a:t> </a:t>
            </a:r>
          </a:p>
          <a:p>
            <a:endParaRPr lang="en-US" sz="1801" b="1" dirty="0">
              <a:solidFill>
                <a:srgbClr val="1C509B"/>
              </a:solidFill>
            </a:endParaRPr>
          </a:p>
          <a:p>
            <a:r>
              <a:rPr lang="en-US" sz="2400" b="1" dirty="0">
                <a:solidFill>
                  <a:srgbClr val="1C509B"/>
                </a:solidFill>
              </a:rPr>
              <a:t>Annalee Wilson, MPH, CPH</a:t>
            </a:r>
          </a:p>
          <a:p>
            <a:r>
              <a:rPr lang="en-US" sz="1801" b="1" dirty="0">
                <a:solidFill>
                  <a:srgbClr val="1C509B"/>
                </a:solidFill>
              </a:rPr>
              <a:t>Manager, Workforce and Curriculum Development</a:t>
            </a:r>
          </a:p>
          <a:p>
            <a:r>
              <a:rPr lang="en-US" sz="1801" b="1" dirty="0">
                <a:solidFill>
                  <a:srgbClr val="1C509B"/>
                </a:solidFill>
                <a:hlinkClick r:id="rId6"/>
              </a:rPr>
              <a:t>annaleew@bu.edu</a:t>
            </a:r>
            <a:endParaRPr lang="en-US" sz="1801" b="1" dirty="0">
              <a:solidFill>
                <a:srgbClr val="1C509B"/>
              </a:solidFill>
            </a:endParaRPr>
          </a:p>
          <a:p>
            <a:endParaRPr lang="en-US" sz="1801" b="1" dirty="0">
              <a:solidFill>
                <a:srgbClr val="1C509B"/>
              </a:solidFill>
            </a:endParaRPr>
          </a:p>
          <a:p>
            <a:endParaRPr lang="en-US" sz="1801" b="1" dirty="0">
              <a:solidFill>
                <a:srgbClr val="1C509B"/>
              </a:solidFill>
            </a:endParaRPr>
          </a:p>
          <a:p>
            <a:r>
              <a:rPr lang="en-US" sz="1801" b="1" dirty="0">
                <a:solidFill>
                  <a:srgbClr val="1C509B"/>
                </a:solidFill>
              </a:rPr>
              <a:t>Contact CADER:</a:t>
            </a:r>
          </a:p>
          <a:p>
            <a:r>
              <a:rPr lang="en-US" sz="1801" b="1" dirty="0">
                <a:solidFill>
                  <a:srgbClr val="1C509B"/>
                </a:solidFill>
                <a:hlinkClick r:id="rId7"/>
              </a:rPr>
              <a:t>https://thenetwork.bu.edu/cader/</a:t>
            </a:r>
            <a:endParaRPr lang="en-US" sz="1801" b="1" dirty="0">
              <a:solidFill>
                <a:srgbClr val="1C509B"/>
              </a:solidFill>
            </a:endParaRPr>
          </a:p>
          <a:p>
            <a:r>
              <a:rPr lang="en-US" sz="1801" b="1" dirty="0">
                <a:solidFill>
                  <a:srgbClr val="1C509B"/>
                </a:solidFill>
                <a:hlinkClick r:id="rId8"/>
              </a:rPr>
              <a:t>cader@bu.edu</a:t>
            </a:r>
            <a:endParaRPr lang="en-US" sz="1801" b="1" dirty="0">
              <a:solidFill>
                <a:srgbClr val="1C509B"/>
              </a:solidFill>
            </a:endParaRPr>
          </a:p>
          <a:p>
            <a:endParaRPr lang="en-US" sz="1801" b="1" dirty="0">
              <a:solidFill>
                <a:srgbClr val="1C509B"/>
              </a:solidFill>
            </a:endParaRPr>
          </a:p>
        </p:txBody>
      </p:sp>
    </p:spTree>
    <p:extLst>
      <p:ext uri="{BB962C8B-B14F-4D97-AF65-F5344CB8AC3E}">
        <p14:creationId xmlns:p14="http://schemas.microsoft.com/office/powerpoint/2010/main" val="2752501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3" y="232022"/>
            <a:ext cx="10823265" cy="830997"/>
          </a:xfrm>
          <a:prstGeom prst="rect">
            <a:avLst/>
          </a:prstGeom>
          <a:noFill/>
        </p:spPr>
        <p:txBody>
          <a:bodyPr wrap="square" rtlCol="0">
            <a:spAutoFit/>
          </a:bodyPr>
          <a:lstStyle/>
          <a:p>
            <a:r>
              <a:rPr lang="en-US" sz="4800" b="1" dirty="0">
                <a:solidFill>
                  <a:srgbClr val="1C509B"/>
                </a:solidFill>
              </a:rPr>
              <a:t>NCOA &amp; BU CADER Training Partnership</a:t>
            </a:r>
          </a:p>
        </p:txBody>
      </p:sp>
      <p:pic>
        <p:nvPicPr>
          <p:cNvPr id="5" name="Picture 4">
            <a:extLst>
              <a:ext uri="{FF2B5EF4-FFF2-40B4-BE49-F238E27FC236}">
                <a16:creationId xmlns:a16="http://schemas.microsoft.com/office/drawing/2014/main" id="{5AAA518E-BCF7-4D38-B033-ADF45E395B1E}"/>
              </a:ext>
            </a:extLst>
          </p:cNvPr>
          <p:cNvPicPr>
            <a:picLocks noChangeAspect="1"/>
          </p:cNvPicPr>
          <p:nvPr/>
        </p:nvPicPr>
        <p:blipFill>
          <a:blip r:embed="rId4"/>
          <a:stretch>
            <a:fillRect/>
          </a:stretch>
        </p:blipFill>
        <p:spPr>
          <a:xfrm>
            <a:off x="0" y="1384987"/>
            <a:ext cx="9782292" cy="4505325"/>
          </a:xfrm>
          <a:prstGeom prst="rect">
            <a:avLst/>
          </a:prstGeom>
        </p:spPr>
      </p:pic>
      <p:pic>
        <p:nvPicPr>
          <p:cNvPr id="7" name="Picture 6">
            <a:extLst>
              <a:ext uri="{FF2B5EF4-FFF2-40B4-BE49-F238E27FC236}">
                <a16:creationId xmlns:a16="http://schemas.microsoft.com/office/drawing/2014/main" id="{511C358A-8458-435F-AA6A-34291F06915A}"/>
              </a:ext>
            </a:extLst>
          </p:cNvPr>
          <p:cNvPicPr>
            <a:picLocks noChangeAspect="1"/>
          </p:cNvPicPr>
          <p:nvPr/>
        </p:nvPicPr>
        <p:blipFill>
          <a:blip r:embed="rId5"/>
          <a:stretch>
            <a:fillRect/>
          </a:stretch>
        </p:blipFill>
        <p:spPr>
          <a:xfrm>
            <a:off x="9782292" y="1391549"/>
            <a:ext cx="2371725" cy="4505325"/>
          </a:xfrm>
          <a:prstGeom prst="rect">
            <a:avLst/>
          </a:prstGeom>
        </p:spPr>
      </p:pic>
      <p:sp>
        <p:nvSpPr>
          <p:cNvPr id="8" name="Rectangle 7">
            <a:extLst>
              <a:ext uri="{FF2B5EF4-FFF2-40B4-BE49-F238E27FC236}">
                <a16:creationId xmlns:a16="http://schemas.microsoft.com/office/drawing/2014/main" id="{717BDB4B-5AE8-4A37-A494-CFB36AD6F7BC}"/>
              </a:ext>
            </a:extLst>
          </p:cNvPr>
          <p:cNvSpPr/>
          <p:nvPr/>
        </p:nvSpPr>
        <p:spPr>
          <a:xfrm>
            <a:off x="6925993" y="6340584"/>
            <a:ext cx="4775538" cy="369332"/>
          </a:xfrm>
          <a:prstGeom prst="rect">
            <a:avLst/>
          </a:prstGeom>
        </p:spPr>
        <p:txBody>
          <a:bodyPr wrap="none">
            <a:spAutoFit/>
          </a:bodyPr>
          <a:lstStyle/>
          <a:p>
            <a:r>
              <a:rPr lang="en-US" dirty="0"/>
              <a:t>https://thenetwork.bu.edu/ncoa-training-portal/</a:t>
            </a:r>
          </a:p>
        </p:txBody>
      </p:sp>
    </p:spTree>
    <p:extLst>
      <p:ext uri="{BB962C8B-B14F-4D97-AF65-F5344CB8AC3E}">
        <p14:creationId xmlns:p14="http://schemas.microsoft.com/office/powerpoint/2010/main" val="74900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Senior couple embracing">
            <a:extLst>
              <a:ext uri="{FF2B5EF4-FFF2-40B4-BE49-F238E27FC236}">
                <a16:creationId xmlns:a16="http://schemas.microsoft.com/office/drawing/2014/main" id="{AB40F7FE-E2F6-B175-FF54-630DFA2EED18}"/>
              </a:ext>
            </a:extLst>
          </p:cNvPr>
          <p:cNvPicPr>
            <a:picLocks noChangeAspect="1"/>
          </p:cNvPicPr>
          <p:nvPr/>
        </p:nvPicPr>
        <p:blipFill rotWithShape="1">
          <a:blip r:embed="rId2">
            <a:extLst>
              <a:ext uri="{28A0092B-C50C-407E-A947-70E740481C1C}">
                <a14:useLocalDpi xmlns:a14="http://schemas.microsoft.com/office/drawing/2010/main" val="0"/>
              </a:ext>
            </a:extLst>
          </a:blip>
          <a:srcRect l="19109" r="21611" b="2"/>
          <a:stretch/>
        </p:blipFill>
        <p:spPr>
          <a:xfrm>
            <a:off x="-5760" y="1"/>
            <a:ext cx="3045372" cy="3429000"/>
          </a:xfrm>
          <a:prstGeom prst="rect">
            <a:avLst/>
          </a:prstGeom>
        </p:spPr>
      </p:pic>
      <p:pic>
        <p:nvPicPr>
          <p:cNvPr id="7" name="Picture 6" descr="Young woman comforting an older woman">
            <a:extLst>
              <a:ext uri="{FF2B5EF4-FFF2-40B4-BE49-F238E27FC236}">
                <a16:creationId xmlns:a16="http://schemas.microsoft.com/office/drawing/2014/main" id="{AD70B090-F192-7ED7-62D0-78BC439BE787}"/>
              </a:ext>
            </a:extLst>
          </p:cNvPr>
          <p:cNvPicPr>
            <a:picLocks noChangeAspect="1"/>
          </p:cNvPicPr>
          <p:nvPr/>
        </p:nvPicPr>
        <p:blipFill rotWithShape="1">
          <a:blip r:embed="rId3">
            <a:extLst>
              <a:ext uri="{28A0092B-C50C-407E-A947-70E740481C1C}">
                <a14:useLocalDpi xmlns:a14="http://schemas.microsoft.com/office/drawing/2010/main" val="0"/>
              </a:ext>
            </a:extLst>
          </a:blip>
          <a:srcRect l="1758" r="39086" b="2"/>
          <a:stretch/>
        </p:blipFill>
        <p:spPr>
          <a:xfrm>
            <a:off x="3039388" y="1"/>
            <a:ext cx="3038983" cy="3429000"/>
          </a:xfrm>
          <a:prstGeom prst="rect">
            <a:avLst/>
          </a:prstGeom>
        </p:spPr>
      </p:pic>
      <p:pic>
        <p:nvPicPr>
          <p:cNvPr id="8" name="Picture 7" descr="Couple holding cane">
            <a:extLst>
              <a:ext uri="{FF2B5EF4-FFF2-40B4-BE49-F238E27FC236}">
                <a16:creationId xmlns:a16="http://schemas.microsoft.com/office/drawing/2014/main" id="{FDA7C5A0-C62B-6FD8-7A97-76D01BEB0853}"/>
              </a:ext>
            </a:extLst>
          </p:cNvPr>
          <p:cNvPicPr>
            <a:picLocks noChangeAspect="1"/>
          </p:cNvPicPr>
          <p:nvPr/>
        </p:nvPicPr>
        <p:blipFill rotWithShape="1">
          <a:blip r:embed="rId4">
            <a:extLst>
              <a:ext uri="{28A0092B-C50C-407E-A947-70E740481C1C}">
                <a14:useLocalDpi xmlns:a14="http://schemas.microsoft.com/office/drawing/2010/main" val="0"/>
              </a:ext>
            </a:extLst>
          </a:blip>
          <a:srcRect l="25883" r="14836" b="2"/>
          <a:stretch/>
        </p:blipFill>
        <p:spPr>
          <a:xfrm>
            <a:off x="6077296" y="1"/>
            <a:ext cx="3045373" cy="3429000"/>
          </a:xfrm>
          <a:prstGeom prst="rect">
            <a:avLst/>
          </a:prstGeom>
        </p:spPr>
      </p:pic>
      <p:pic>
        <p:nvPicPr>
          <p:cNvPr id="10" name="Picture 9" descr="Clasping hands">
            <a:extLst>
              <a:ext uri="{FF2B5EF4-FFF2-40B4-BE49-F238E27FC236}">
                <a16:creationId xmlns:a16="http://schemas.microsoft.com/office/drawing/2014/main" id="{6822E834-3EB7-179C-445B-F54F3CEF8E06}"/>
              </a:ext>
            </a:extLst>
          </p:cNvPr>
          <p:cNvPicPr>
            <a:picLocks noChangeAspect="1"/>
          </p:cNvPicPr>
          <p:nvPr/>
        </p:nvPicPr>
        <p:blipFill rotWithShape="1">
          <a:blip r:embed="rId5">
            <a:extLst>
              <a:ext uri="{28A0092B-C50C-407E-A947-70E740481C1C}">
                <a14:useLocalDpi xmlns:a14="http://schemas.microsoft.com/office/drawing/2010/main" val="0"/>
              </a:ext>
            </a:extLst>
          </a:blip>
          <a:srcRect l="20485" r="19780" b="3"/>
          <a:stretch/>
        </p:blipFill>
        <p:spPr>
          <a:xfrm>
            <a:off x="9113429" y="10"/>
            <a:ext cx="3088745" cy="3428991"/>
          </a:xfrm>
          <a:prstGeom prst="rect">
            <a:avLst/>
          </a:prstGeom>
        </p:spPr>
      </p:pic>
      <p:grpSp>
        <p:nvGrpSpPr>
          <p:cNvPr id="16" name="Group 15">
            <a:extLst>
              <a:ext uri="{FF2B5EF4-FFF2-40B4-BE49-F238E27FC236}">
                <a16:creationId xmlns:a16="http://schemas.microsoft.com/office/drawing/2014/main" id="{06424E61-514D-9BA6-8EF5-09A0F1A7F8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3401859"/>
            <a:ext cx="12207200" cy="123363"/>
            <a:chOff x="-5025" y="6737718"/>
            <a:chExt cx="12207200" cy="123363"/>
          </a:xfrm>
        </p:grpSpPr>
        <p:sp>
          <p:nvSpPr>
            <p:cNvPr id="17" name="Rectangle 16">
              <a:extLst>
                <a:ext uri="{FF2B5EF4-FFF2-40B4-BE49-F238E27FC236}">
                  <a16:creationId xmlns:a16="http://schemas.microsoft.com/office/drawing/2014/main" id="{29EEE235-411B-84AB-0C0D-412B1E9D9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16AF629-C94C-11CA-743E-2F97C5745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60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1B549AD0-4F4B-EB3A-E3A3-7AE6822401A6}"/>
              </a:ext>
            </a:extLst>
          </p:cNvPr>
          <p:cNvSpPr/>
          <p:nvPr/>
        </p:nvSpPr>
        <p:spPr>
          <a:xfrm>
            <a:off x="0" y="3401858"/>
            <a:ext cx="12192001" cy="3456144"/>
          </a:xfrm>
          <a:prstGeom prst="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1"/>
          </a:p>
        </p:txBody>
      </p:sp>
      <p:sp>
        <p:nvSpPr>
          <p:cNvPr id="13" name="Rectangle: Rounded Corners 12">
            <a:extLst>
              <a:ext uri="{FF2B5EF4-FFF2-40B4-BE49-F238E27FC236}">
                <a16:creationId xmlns:a16="http://schemas.microsoft.com/office/drawing/2014/main" id="{052C56F1-A369-2EF5-9444-32F6A78C4C83}"/>
              </a:ext>
            </a:extLst>
          </p:cNvPr>
          <p:cNvSpPr/>
          <p:nvPr/>
        </p:nvSpPr>
        <p:spPr>
          <a:xfrm>
            <a:off x="242553" y="3729417"/>
            <a:ext cx="11669486" cy="2177143"/>
          </a:xfrm>
          <a:prstGeom prst="roundRect">
            <a:avLst/>
          </a:prstGeom>
          <a:solidFill>
            <a:schemeClr val="bg1">
              <a:alpha val="7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1C509B"/>
                </a:solidFill>
              </a:rPr>
              <a:t>Enhancing Behavioral Health Competencies for Senior Center Staff: </a:t>
            </a:r>
          </a:p>
          <a:p>
            <a:pPr algn="ctr"/>
            <a:r>
              <a:rPr lang="en-US" sz="4000" b="1" dirty="0">
                <a:solidFill>
                  <a:srgbClr val="1C509B"/>
                </a:solidFill>
              </a:rPr>
              <a:t>Lessons Learned from Workforce Training Efforts</a:t>
            </a:r>
          </a:p>
        </p:txBody>
      </p:sp>
      <p:pic>
        <p:nvPicPr>
          <p:cNvPr id="14" name="Google Shape;96;p1">
            <a:extLst>
              <a:ext uri="{FF2B5EF4-FFF2-40B4-BE49-F238E27FC236}">
                <a16:creationId xmlns:a16="http://schemas.microsoft.com/office/drawing/2014/main" id="{CB5F27A4-1172-1742-C101-A5F625B69B36}"/>
              </a:ext>
            </a:extLst>
          </p:cNvPr>
          <p:cNvPicPr preferRelativeResize="0"/>
          <p:nvPr/>
        </p:nvPicPr>
        <p:blipFill rotWithShape="1">
          <a:blip r:embed="rId6">
            <a:alphaModFix/>
          </a:blip>
          <a:srcRect/>
          <a:stretch/>
        </p:blipFill>
        <p:spPr>
          <a:xfrm>
            <a:off x="193141" y="6241314"/>
            <a:ext cx="5484654" cy="468603"/>
          </a:xfrm>
          <a:prstGeom prst="rect">
            <a:avLst/>
          </a:prstGeom>
          <a:noFill/>
          <a:ln>
            <a:noFill/>
          </a:ln>
        </p:spPr>
      </p:pic>
    </p:spTree>
    <p:extLst>
      <p:ext uri="{BB962C8B-B14F-4D97-AF65-F5344CB8AC3E}">
        <p14:creationId xmlns:p14="http://schemas.microsoft.com/office/powerpoint/2010/main" val="113993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2">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5308341" cy="830997"/>
          </a:xfrm>
          <a:prstGeom prst="rect">
            <a:avLst/>
          </a:prstGeom>
          <a:noFill/>
        </p:spPr>
        <p:txBody>
          <a:bodyPr wrap="square" rtlCol="0">
            <a:spAutoFit/>
          </a:bodyPr>
          <a:lstStyle/>
          <a:p>
            <a:r>
              <a:rPr lang="en-US" sz="4800" b="1" dirty="0">
                <a:solidFill>
                  <a:srgbClr val="1C509B"/>
                </a:solidFill>
              </a:rPr>
              <a:t>Background</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5" y="1253333"/>
            <a:ext cx="7212873" cy="4206280"/>
          </a:xfrm>
          <a:prstGeom prst="rect">
            <a:avLst/>
          </a:prstGeom>
          <a:noFill/>
        </p:spPr>
        <p:txBody>
          <a:bodyPr wrap="square" rtlCol="0">
            <a:spAutoFit/>
          </a:bodyPr>
          <a:lstStyle/>
          <a:p>
            <a:pPr>
              <a:buFont typeface="Wingdings" panose="05000000000000000000" pitchFamily="2" charset="2"/>
              <a:buChar char="Ø"/>
            </a:pPr>
            <a:r>
              <a:rPr lang="en-US" sz="2000" dirty="0">
                <a:solidFill>
                  <a:srgbClr val="1C509B"/>
                </a:solidFill>
              </a:rPr>
              <a:t>In 2019, the U.S. population aged 65 and older numbered 54.1 million, or 16% of the total population </a:t>
            </a:r>
          </a:p>
          <a:p>
            <a:pPr>
              <a:buFont typeface="Wingdings" panose="05000000000000000000" pitchFamily="2" charset="2"/>
              <a:buChar char="Ø"/>
            </a:pPr>
            <a:r>
              <a:rPr lang="en-US" sz="2000" dirty="0">
                <a:solidFill>
                  <a:srgbClr val="1C509B"/>
                </a:solidFill>
              </a:rPr>
              <a:t>As the population of older adults grows, so does the prevalence of mental health and substance use concerns among this population </a:t>
            </a:r>
          </a:p>
          <a:p>
            <a:pPr>
              <a:buFont typeface="Wingdings" panose="05000000000000000000" pitchFamily="2" charset="2"/>
              <a:buChar char="Ø"/>
            </a:pPr>
            <a:r>
              <a:rPr lang="en-US" sz="2000" dirty="0">
                <a:solidFill>
                  <a:srgbClr val="1C509B"/>
                </a:solidFill>
              </a:rPr>
              <a:t>Expansion of interventions to support older adults’ mental health and wellness is an important preventative measure </a:t>
            </a:r>
          </a:p>
          <a:p>
            <a:pPr>
              <a:buFont typeface="Wingdings" panose="05000000000000000000" pitchFamily="2" charset="2"/>
              <a:buChar char="Ø"/>
            </a:pPr>
            <a:r>
              <a:rPr lang="en-US" sz="2000" dirty="0">
                <a:solidFill>
                  <a:srgbClr val="1C509B"/>
                </a:solidFill>
              </a:rPr>
              <a:t>Senior Centers are an ideal location for behavioral health education programs as they are the go-to place for many older adults</a:t>
            </a:r>
          </a:p>
          <a:p>
            <a:pPr>
              <a:buFont typeface="Wingdings" panose="05000000000000000000" pitchFamily="2" charset="2"/>
              <a:buChar char="Ø"/>
            </a:pPr>
            <a:r>
              <a:rPr lang="en-US" sz="2000" dirty="0">
                <a:solidFill>
                  <a:srgbClr val="1C509B"/>
                </a:solidFill>
              </a:rPr>
              <a:t>Competency-based trainings are a pragmatic and effective way to enhance the skillsets of staff at community-based agencies to identify, support, and refer older adults to necessary care </a:t>
            </a:r>
          </a:p>
        </p:txBody>
      </p:sp>
      <p:pic>
        <p:nvPicPr>
          <p:cNvPr id="8" name="Content Placeholder 9">
            <a:extLst>
              <a:ext uri="{FF2B5EF4-FFF2-40B4-BE49-F238E27FC236}">
                <a16:creationId xmlns:a16="http://schemas.microsoft.com/office/drawing/2014/main" id="{4F2E2FCC-6C57-1B3B-2B1F-CB61EF3FCCA1}"/>
              </a:ext>
            </a:extLst>
          </p:cNvPr>
          <p:cNvPicPr>
            <a:picLocks noChangeAspect="1"/>
          </p:cNvPicPr>
          <p:nvPr/>
        </p:nvPicPr>
        <p:blipFill>
          <a:blip r:embed="rId3">
            <a:extLst>
              <a:ext uri="{28A0092B-C50C-407E-A947-70E740481C1C}">
                <a14:useLocalDpi xmlns:a14="http://schemas.microsoft.com/office/drawing/2010/main" val="0"/>
              </a:ext>
            </a:extLst>
          </a:blip>
          <a:srcRect l="5292" r="5292"/>
          <a:stretch/>
        </p:blipFill>
        <p:spPr>
          <a:xfrm>
            <a:off x="7381653" y="11"/>
            <a:ext cx="4810347" cy="6857989"/>
          </a:xfrm>
          <a:custGeom>
            <a:avLst/>
            <a:gdLst/>
            <a:ahLst/>
            <a:cxnLst/>
            <a:rect l="l" t="t" r="r" b="b"/>
            <a:pathLst>
              <a:path w="4817171" h="6858000">
                <a:moveTo>
                  <a:pt x="22751" y="0"/>
                </a:moveTo>
                <a:lnTo>
                  <a:pt x="4817171" y="0"/>
                </a:lnTo>
                <a:lnTo>
                  <a:pt x="4817171" y="6858000"/>
                </a:lnTo>
                <a:lnTo>
                  <a:pt x="0" y="6858000"/>
                </a:lnTo>
                <a:lnTo>
                  <a:pt x="6679" y="6845555"/>
                </a:lnTo>
                <a:cubicBezTo>
                  <a:pt x="496584" y="5886487"/>
                  <a:pt x="786702" y="4695963"/>
                  <a:pt x="786702" y="3406233"/>
                </a:cubicBezTo>
                <a:cubicBezTo>
                  <a:pt x="786702" y="2215714"/>
                  <a:pt x="539501" y="1109724"/>
                  <a:pt x="116147" y="192283"/>
                </a:cubicBezTo>
                <a:close/>
              </a:path>
            </a:pathLst>
          </a:custGeom>
        </p:spPr>
      </p:pic>
    </p:spTree>
    <p:extLst>
      <p:ext uri="{BB962C8B-B14F-4D97-AF65-F5344CB8AC3E}">
        <p14:creationId xmlns:p14="http://schemas.microsoft.com/office/powerpoint/2010/main" val="2128732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241298" cy="830997"/>
          </a:xfrm>
          <a:prstGeom prst="rect">
            <a:avLst/>
          </a:prstGeom>
          <a:noFill/>
        </p:spPr>
        <p:txBody>
          <a:bodyPr wrap="square" rtlCol="0">
            <a:spAutoFit/>
          </a:bodyPr>
          <a:lstStyle/>
          <a:p>
            <a:r>
              <a:rPr lang="en-US" sz="4800" b="1" dirty="0">
                <a:solidFill>
                  <a:srgbClr val="1C509B"/>
                </a:solidFill>
              </a:rPr>
              <a:t>Behavioral Health in Aging Certificate</a:t>
            </a:r>
          </a:p>
        </p:txBody>
      </p:sp>
      <p:grpSp>
        <p:nvGrpSpPr>
          <p:cNvPr id="13" name="Group 12">
            <a:extLst>
              <a:ext uri="{FF2B5EF4-FFF2-40B4-BE49-F238E27FC236}">
                <a16:creationId xmlns:a16="http://schemas.microsoft.com/office/drawing/2014/main" id="{C5B2FFCB-1E1A-A8A1-3F4C-4A8464A9A6A3}"/>
              </a:ext>
            </a:extLst>
          </p:cNvPr>
          <p:cNvGrpSpPr/>
          <p:nvPr/>
        </p:nvGrpSpPr>
        <p:grpSpPr>
          <a:xfrm>
            <a:off x="5040772" y="1298257"/>
            <a:ext cx="7151228" cy="4770537"/>
            <a:chOff x="369455" y="1246886"/>
            <a:chExt cx="7151228" cy="4770537"/>
          </a:xfrm>
        </p:grpSpPr>
        <p:sp>
          <p:nvSpPr>
            <p:cNvPr id="7" name="TextBox 6">
              <a:extLst>
                <a:ext uri="{FF2B5EF4-FFF2-40B4-BE49-F238E27FC236}">
                  <a16:creationId xmlns:a16="http://schemas.microsoft.com/office/drawing/2014/main" id="{E9486A61-5194-CC3C-804D-E51C3BC391BE}"/>
                </a:ext>
              </a:extLst>
            </p:cNvPr>
            <p:cNvSpPr txBox="1"/>
            <p:nvPr/>
          </p:nvSpPr>
          <p:spPr>
            <a:xfrm>
              <a:off x="369455" y="1246886"/>
              <a:ext cx="7151228" cy="4770537"/>
            </a:xfrm>
            <a:prstGeom prst="rect">
              <a:avLst/>
            </a:prstGeom>
            <a:noFill/>
          </p:spPr>
          <p:txBody>
            <a:bodyPr wrap="square" rtlCol="0">
              <a:spAutoFit/>
            </a:bodyPr>
            <a:lstStyle/>
            <a:p>
              <a:r>
                <a:rPr lang="en-US" sz="2400" b="1" dirty="0">
                  <a:solidFill>
                    <a:srgbClr val="1C509B"/>
                  </a:solidFill>
                </a:rPr>
                <a:t>Five Courses:</a:t>
              </a:r>
              <a:endParaRPr lang="en-US" sz="2400" dirty="0">
                <a:solidFill>
                  <a:srgbClr val="1C509B"/>
                </a:solidFill>
              </a:endParaRPr>
            </a:p>
            <a:p>
              <a:endParaRPr lang="en-US" sz="2400" b="1" dirty="0">
                <a:solidFill>
                  <a:srgbClr val="1C509B"/>
                </a:solidFill>
              </a:endParaRPr>
            </a:p>
            <a:p>
              <a:r>
                <a:rPr lang="en-US" sz="2400" b="1" dirty="0">
                  <a:solidFill>
                    <a:srgbClr val="1C509B"/>
                  </a:solidFill>
                </a:rPr>
                <a:t>	Mental Health and Aging Issues</a:t>
              </a:r>
            </a:p>
            <a:p>
              <a:endParaRPr lang="en-US" sz="2400" b="1" dirty="0">
                <a:solidFill>
                  <a:srgbClr val="1C509B"/>
                </a:solidFill>
              </a:endParaRPr>
            </a:p>
            <a:p>
              <a:r>
                <a:rPr lang="en-US" sz="2400" b="1" dirty="0">
                  <a:solidFill>
                    <a:srgbClr val="1C509B"/>
                  </a:solidFill>
                </a:rPr>
                <a:t>	Suicide Prevention among Older Adults</a:t>
              </a:r>
            </a:p>
            <a:p>
              <a:r>
                <a:rPr lang="en-US" sz="2400" b="1" dirty="0">
                  <a:solidFill>
                    <a:srgbClr val="1C509B"/>
                  </a:solidFill>
                </a:rPr>
                <a:t>	</a:t>
              </a:r>
            </a:p>
            <a:p>
              <a:r>
                <a:rPr lang="en-US" sz="2400" b="1" dirty="0">
                  <a:solidFill>
                    <a:srgbClr val="1C509B"/>
                  </a:solidFill>
                </a:rPr>
                <a:t>	Mental Wellness and Resilience among Older 	Immigrants and Refugees</a:t>
              </a:r>
            </a:p>
            <a:p>
              <a:r>
                <a:rPr lang="en-US" sz="2400" b="1" dirty="0">
                  <a:solidFill>
                    <a:srgbClr val="1C509B"/>
                  </a:solidFill>
                </a:rPr>
                <a:t>	</a:t>
              </a:r>
            </a:p>
            <a:p>
              <a:r>
                <a:rPr lang="en-US" sz="2400" b="1" dirty="0">
                  <a:solidFill>
                    <a:srgbClr val="1C509B"/>
                  </a:solidFill>
                </a:rPr>
                <a:t>	Substance Use among Older Adults</a:t>
              </a:r>
            </a:p>
            <a:p>
              <a:r>
                <a:rPr lang="en-US" sz="2400" b="1" dirty="0">
                  <a:solidFill>
                    <a:srgbClr val="1C509B"/>
                  </a:solidFill>
                </a:rPr>
                <a:t>	</a:t>
              </a:r>
            </a:p>
            <a:p>
              <a:r>
                <a:rPr lang="en-US" sz="2400" b="1" dirty="0">
                  <a:solidFill>
                    <a:srgbClr val="1C509B"/>
                  </a:solidFill>
                </a:rPr>
                <a:t>	Alzheimer’s Disease and Other Dementias</a:t>
              </a:r>
            </a:p>
            <a:p>
              <a:endParaRPr lang="en-US" sz="1600" b="1" dirty="0">
                <a:solidFill>
                  <a:srgbClr val="1C509B"/>
                </a:solidFill>
              </a:endParaRPr>
            </a:p>
          </p:txBody>
        </p:sp>
        <p:sp>
          <p:nvSpPr>
            <p:cNvPr id="8" name="Flowchart: Connector 7">
              <a:extLst>
                <a:ext uri="{FF2B5EF4-FFF2-40B4-BE49-F238E27FC236}">
                  <a16:creationId xmlns:a16="http://schemas.microsoft.com/office/drawing/2014/main" id="{C91EF1C0-0649-71D0-9478-987CEB5A8CD7}"/>
                </a:ext>
              </a:extLst>
            </p:cNvPr>
            <p:cNvSpPr/>
            <p:nvPr/>
          </p:nvSpPr>
          <p:spPr>
            <a:xfrm>
              <a:off x="746019" y="1934952"/>
              <a:ext cx="533116" cy="530418"/>
            </a:xfrm>
            <a:prstGeom prst="flowChartConnector">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09B"/>
                  </a:solidFill>
                </a:rPr>
                <a:t>1</a:t>
              </a:r>
            </a:p>
          </p:txBody>
        </p:sp>
        <p:sp>
          <p:nvSpPr>
            <p:cNvPr id="9" name="Flowchart: Connector 8">
              <a:extLst>
                <a:ext uri="{FF2B5EF4-FFF2-40B4-BE49-F238E27FC236}">
                  <a16:creationId xmlns:a16="http://schemas.microsoft.com/office/drawing/2014/main" id="{495E8979-956D-3575-8F4A-9B765EF5DD20}"/>
                </a:ext>
              </a:extLst>
            </p:cNvPr>
            <p:cNvSpPr/>
            <p:nvPr/>
          </p:nvSpPr>
          <p:spPr>
            <a:xfrm>
              <a:off x="746019" y="2710793"/>
              <a:ext cx="533116" cy="530418"/>
            </a:xfrm>
            <a:prstGeom prst="flowChartConnector">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09B"/>
                  </a:solidFill>
                </a:rPr>
                <a:t>2</a:t>
              </a:r>
            </a:p>
          </p:txBody>
        </p:sp>
        <p:sp>
          <p:nvSpPr>
            <p:cNvPr id="10" name="Flowchart: Connector 9">
              <a:extLst>
                <a:ext uri="{FF2B5EF4-FFF2-40B4-BE49-F238E27FC236}">
                  <a16:creationId xmlns:a16="http://schemas.microsoft.com/office/drawing/2014/main" id="{13375948-5145-9BCE-28B5-60B960102D30}"/>
                </a:ext>
              </a:extLst>
            </p:cNvPr>
            <p:cNvSpPr/>
            <p:nvPr/>
          </p:nvSpPr>
          <p:spPr>
            <a:xfrm>
              <a:off x="746019" y="3552290"/>
              <a:ext cx="533116" cy="530418"/>
            </a:xfrm>
            <a:prstGeom prst="flowChartConnector">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09B"/>
                  </a:solidFill>
                </a:rPr>
                <a:t>3</a:t>
              </a:r>
            </a:p>
          </p:txBody>
        </p:sp>
        <p:sp>
          <p:nvSpPr>
            <p:cNvPr id="11" name="Flowchart: Connector 10">
              <a:extLst>
                <a:ext uri="{FF2B5EF4-FFF2-40B4-BE49-F238E27FC236}">
                  <a16:creationId xmlns:a16="http://schemas.microsoft.com/office/drawing/2014/main" id="{C49B05F0-CE54-5C2A-3D09-791219CC63F9}"/>
                </a:ext>
              </a:extLst>
            </p:cNvPr>
            <p:cNvSpPr/>
            <p:nvPr/>
          </p:nvSpPr>
          <p:spPr>
            <a:xfrm>
              <a:off x="746019" y="4374001"/>
              <a:ext cx="533116" cy="530418"/>
            </a:xfrm>
            <a:prstGeom prst="flowChartConnector">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09B"/>
                  </a:solidFill>
                </a:rPr>
                <a:t>4</a:t>
              </a:r>
            </a:p>
          </p:txBody>
        </p:sp>
        <p:sp>
          <p:nvSpPr>
            <p:cNvPr id="12" name="Flowchart: Connector 11">
              <a:extLst>
                <a:ext uri="{FF2B5EF4-FFF2-40B4-BE49-F238E27FC236}">
                  <a16:creationId xmlns:a16="http://schemas.microsoft.com/office/drawing/2014/main" id="{B031A377-2282-34B3-99F9-4BF726ABA38A}"/>
                </a:ext>
              </a:extLst>
            </p:cNvPr>
            <p:cNvSpPr/>
            <p:nvPr/>
          </p:nvSpPr>
          <p:spPr>
            <a:xfrm>
              <a:off x="746019" y="5195712"/>
              <a:ext cx="533116" cy="530418"/>
            </a:xfrm>
            <a:prstGeom prst="flowChartConnector">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1C509B"/>
                  </a:solidFill>
                </a:rPr>
                <a:t>5</a:t>
              </a:r>
            </a:p>
          </p:txBody>
        </p:sp>
      </p:grpSp>
      <p:sp>
        <p:nvSpPr>
          <p:cNvPr id="16" name="Rectangle: Rounded Corners 15">
            <a:extLst>
              <a:ext uri="{FF2B5EF4-FFF2-40B4-BE49-F238E27FC236}">
                <a16:creationId xmlns:a16="http://schemas.microsoft.com/office/drawing/2014/main" id="{D4BB4B3E-2CF1-DCE6-4AA7-182C7D13AF5B}"/>
              </a:ext>
            </a:extLst>
          </p:cNvPr>
          <p:cNvSpPr/>
          <p:nvPr/>
        </p:nvSpPr>
        <p:spPr>
          <a:xfrm>
            <a:off x="193141" y="1178295"/>
            <a:ext cx="4717905" cy="4698523"/>
          </a:xfrm>
          <a:prstGeom prst="roundRect">
            <a:avLst/>
          </a:prstGeom>
          <a:solidFill>
            <a:srgbClr val="B5D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BA8BDC9-5BA6-F8AE-4F58-C9C741A7262D}"/>
              </a:ext>
            </a:extLst>
          </p:cNvPr>
          <p:cNvSpPr txBox="1"/>
          <p:nvPr/>
        </p:nvSpPr>
        <p:spPr>
          <a:xfrm>
            <a:off x="369456" y="1551260"/>
            <a:ext cx="4119937" cy="3785652"/>
          </a:xfrm>
          <a:prstGeom prst="rect">
            <a:avLst/>
          </a:prstGeom>
          <a:noFill/>
        </p:spPr>
        <p:txBody>
          <a:bodyPr wrap="square" rtlCol="0">
            <a:spAutoFit/>
          </a:bodyPr>
          <a:lstStyle/>
          <a:p>
            <a:pPr marL="457200" indent="-457200">
              <a:buFont typeface="Wingdings" panose="05000000000000000000" pitchFamily="2" charset="2"/>
              <a:buChar char="Ø"/>
            </a:pPr>
            <a:r>
              <a:rPr lang="en-US" sz="2000" dirty="0">
                <a:solidFill>
                  <a:srgbClr val="1C509B"/>
                </a:solidFill>
                <a:effectLst/>
                <a:ea typeface="Times New Roman" panose="02020603050405020304" pitchFamily="18" charset="0"/>
                <a:cs typeface="Arial" panose="020B0604020202020204" pitchFamily="34" charset="0"/>
              </a:rPr>
              <a:t>The Behavioral Health and Aging (BHA) Certificate was created by</a:t>
            </a:r>
            <a:r>
              <a:rPr lang="en-US" sz="2000" dirty="0">
                <a:solidFill>
                  <a:srgbClr val="1C509B"/>
                </a:solidFill>
                <a:effectLst/>
                <a:ea typeface="Calibri" panose="020F0502020204030204" pitchFamily="34" charset="0"/>
                <a:cs typeface="Arial" panose="020B0604020202020204" pitchFamily="34" charset="0"/>
              </a:rPr>
              <a:t> the </a:t>
            </a:r>
            <a:r>
              <a:rPr lang="en-US" sz="2000" kern="0" dirty="0">
                <a:solidFill>
                  <a:srgbClr val="1C509B"/>
                </a:solidFill>
                <a:cs typeface="Arial" panose="020B0604020202020204" pitchFamily="34" charset="0"/>
              </a:rPr>
              <a:t>Center for Aging &amp; Disability Education &amp; Research (CADER)</a:t>
            </a:r>
            <a:r>
              <a:rPr lang="en-US" sz="2000" dirty="0">
                <a:solidFill>
                  <a:srgbClr val="1C509B"/>
                </a:solidFill>
                <a:ea typeface="Calibri" panose="020F0502020204030204" pitchFamily="34" charset="0"/>
                <a:cs typeface="Times New Roman" panose="02020603050405020304" pitchFamily="18" charset="0"/>
              </a:rPr>
              <a:t> </a:t>
            </a:r>
            <a:r>
              <a:rPr lang="en-US" sz="2000" dirty="0">
                <a:solidFill>
                  <a:srgbClr val="1C509B"/>
                </a:solidFill>
                <a:ea typeface="Calibri" panose="020F0502020204030204" pitchFamily="34" charset="0"/>
                <a:cs typeface="Arial" panose="020B0604020202020204" pitchFamily="34" charset="0"/>
              </a:rPr>
              <a:t>at Boston University School of Social Work</a:t>
            </a:r>
          </a:p>
          <a:p>
            <a:pPr marL="457200" indent="-457200">
              <a:buFont typeface="Wingdings" panose="05000000000000000000" pitchFamily="2" charset="2"/>
              <a:buChar char="Ø"/>
            </a:pPr>
            <a:endParaRPr lang="en-US" sz="2000" dirty="0">
              <a:solidFill>
                <a:srgbClr val="1C509B"/>
              </a:solidFill>
              <a:effectLst/>
              <a:ea typeface="Calibri" panose="020F0502020204030204" pitchFamily="34" charset="0"/>
              <a:cs typeface="Arial" panose="020B0604020202020204" pitchFamily="34" charset="0"/>
            </a:endParaRPr>
          </a:p>
          <a:p>
            <a:pPr marL="457200" indent="-457200">
              <a:buFont typeface="Wingdings" panose="05000000000000000000" pitchFamily="2" charset="2"/>
              <a:buChar char="Ø"/>
            </a:pPr>
            <a:r>
              <a:rPr lang="en-US" sz="2000" dirty="0">
                <a:solidFill>
                  <a:srgbClr val="1C509B"/>
                </a:solidFill>
                <a:effectLst/>
                <a:ea typeface="Calibri" panose="020F0502020204030204" pitchFamily="34" charset="0"/>
                <a:cs typeface="Arial" panose="020B0604020202020204" pitchFamily="34" charset="0"/>
              </a:rPr>
              <a:t>BHA </a:t>
            </a:r>
            <a:r>
              <a:rPr lang="en-US" sz="2000" dirty="0">
                <a:solidFill>
                  <a:srgbClr val="1C509B"/>
                </a:solidFill>
                <a:ea typeface="Calibri" panose="020F0502020204030204" pitchFamily="34" charset="0"/>
                <a:cs typeface="Arial" panose="020B0604020202020204" pitchFamily="34" charset="0"/>
              </a:rPr>
              <a:t>Certificate is designed </a:t>
            </a:r>
            <a:r>
              <a:rPr lang="en-US" sz="2000" dirty="0">
                <a:solidFill>
                  <a:srgbClr val="1C509B"/>
                </a:solidFill>
                <a:effectLst/>
                <a:ea typeface="Calibri" panose="020F0502020204030204" pitchFamily="34" charset="0"/>
                <a:cs typeface="Arial" panose="020B0604020202020204" pitchFamily="34" charset="0"/>
              </a:rPr>
              <a:t>to improve the skills of staff at community-based organizations </a:t>
            </a:r>
            <a:r>
              <a:rPr lang="en-US" sz="2000" dirty="0">
                <a:solidFill>
                  <a:srgbClr val="1C509B"/>
                </a:solidFill>
                <a:ea typeface="Calibri" panose="020F0502020204030204" pitchFamily="34" charset="0"/>
                <a:cs typeface="Arial" panose="020B0604020202020204" pitchFamily="34" charset="0"/>
              </a:rPr>
              <a:t>using an online self-paced curriculum</a:t>
            </a:r>
          </a:p>
        </p:txBody>
      </p:sp>
    </p:spTree>
    <p:extLst>
      <p:ext uri="{BB962C8B-B14F-4D97-AF65-F5344CB8AC3E}">
        <p14:creationId xmlns:p14="http://schemas.microsoft.com/office/powerpoint/2010/main" val="338246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6" y="232022"/>
            <a:ext cx="11108311" cy="830997"/>
          </a:xfrm>
          <a:prstGeom prst="rect">
            <a:avLst/>
          </a:prstGeom>
          <a:noFill/>
        </p:spPr>
        <p:txBody>
          <a:bodyPr wrap="square" rtlCol="0">
            <a:spAutoFit/>
          </a:bodyPr>
          <a:lstStyle/>
          <a:p>
            <a:r>
              <a:rPr lang="en-US" sz="4800" b="1" dirty="0">
                <a:solidFill>
                  <a:srgbClr val="1C509B"/>
                </a:solidFill>
              </a:rPr>
              <a:t>BHA Course Participants</a:t>
            </a:r>
          </a:p>
        </p:txBody>
      </p:sp>
      <p:sp>
        <p:nvSpPr>
          <p:cNvPr id="3" name="Content Placeholder 2">
            <a:extLst>
              <a:ext uri="{FF2B5EF4-FFF2-40B4-BE49-F238E27FC236}">
                <a16:creationId xmlns:a16="http://schemas.microsoft.com/office/drawing/2014/main" id="{D2C5F83A-BB59-8589-A060-D16130521BF1}"/>
              </a:ext>
            </a:extLst>
          </p:cNvPr>
          <p:cNvSpPr txBox="1">
            <a:spLocks noGrp="1"/>
          </p:cNvSpPr>
          <p:nvPr>
            <p:ph idx="1"/>
          </p:nvPr>
        </p:nvSpPr>
        <p:spPr>
          <a:xfrm>
            <a:off x="369456" y="1176601"/>
            <a:ext cx="10469780" cy="4095480"/>
          </a:xfrm>
          <a:prstGeom prst="rect">
            <a:avLst/>
          </a:prstGeom>
          <a:noFill/>
        </p:spPr>
        <p:txBody>
          <a:bodyPr wrap="square" rtlCol="0">
            <a:spAutoFit/>
          </a:bodyPr>
          <a:lstStyle/>
          <a:p>
            <a:pPr marL="0" indent="0">
              <a:buNone/>
            </a:pPr>
            <a:r>
              <a:rPr lang="en-US" dirty="0">
                <a:solidFill>
                  <a:srgbClr val="1C509B"/>
                </a:solidFill>
              </a:rPr>
              <a:t>A total of 250 senior center staff in Illinois (38% of learners), Florida (38% of learners), and Wisconsin (24% of learners) completed the BHA online certificate program from 2018-2019 in collaboration with NCOA. </a:t>
            </a:r>
          </a:p>
          <a:p>
            <a:pPr marL="0" indent="0">
              <a:buNone/>
            </a:pPr>
            <a:endParaRPr lang="en-US" dirty="0">
              <a:solidFill>
                <a:srgbClr val="1C509B"/>
              </a:solidFill>
            </a:endParaRPr>
          </a:p>
          <a:p>
            <a:pPr marL="0" indent="0">
              <a:buNone/>
            </a:pPr>
            <a:r>
              <a:rPr lang="en-US" dirty="0">
                <a:solidFill>
                  <a:srgbClr val="1C509B"/>
                </a:solidFill>
              </a:rPr>
              <a:t>Demographics:</a:t>
            </a:r>
          </a:p>
          <a:p>
            <a:pPr lvl="1"/>
            <a:r>
              <a:rPr lang="en-US" sz="2800" dirty="0">
                <a:solidFill>
                  <a:srgbClr val="1C509B"/>
                </a:solidFill>
              </a:rPr>
              <a:t>91% identified as women </a:t>
            </a:r>
          </a:p>
          <a:p>
            <a:pPr lvl="1"/>
            <a:r>
              <a:rPr lang="en-US" sz="2800" dirty="0">
                <a:solidFill>
                  <a:srgbClr val="1C509B"/>
                </a:solidFill>
              </a:rPr>
              <a:t>70% identified as white</a:t>
            </a:r>
          </a:p>
          <a:p>
            <a:pPr lvl="1"/>
            <a:r>
              <a:rPr lang="en-US" sz="2800" dirty="0">
                <a:solidFill>
                  <a:srgbClr val="1C509B"/>
                </a:solidFill>
              </a:rPr>
              <a:t>Average age was 47 (range 21-75) </a:t>
            </a:r>
          </a:p>
          <a:p>
            <a:pPr lvl="1"/>
            <a:r>
              <a:rPr lang="en-US" sz="2800" dirty="0">
                <a:solidFill>
                  <a:srgbClr val="1C509B"/>
                </a:solidFill>
              </a:rPr>
              <a:t>38% held a bachelor’s degree</a:t>
            </a:r>
          </a:p>
        </p:txBody>
      </p:sp>
      <p:pic>
        <p:nvPicPr>
          <p:cNvPr id="4" name="Picture 3" descr="Person using laptop computer">
            <a:extLst>
              <a:ext uri="{FF2B5EF4-FFF2-40B4-BE49-F238E27FC236}">
                <a16:creationId xmlns:a16="http://schemas.microsoft.com/office/drawing/2014/main" id="{1B7F8C7B-F276-D73E-15EB-D843ABB23B0B}"/>
              </a:ext>
            </a:extLst>
          </p:cNvPr>
          <p:cNvPicPr>
            <a:picLocks noChangeAspect="1"/>
          </p:cNvPicPr>
          <p:nvPr/>
        </p:nvPicPr>
        <p:blipFill rotWithShape="1">
          <a:blip r:embed="rId4">
            <a:extLst>
              <a:ext uri="{28A0092B-C50C-407E-A947-70E740481C1C}">
                <a14:useLocalDpi xmlns:a14="http://schemas.microsoft.com/office/drawing/2010/main" val="0"/>
              </a:ext>
            </a:extLst>
          </a:blip>
          <a:srcRect l="7857" r="9024" b="4"/>
          <a:stretch/>
        </p:blipFill>
        <p:spPr>
          <a:xfrm>
            <a:off x="7043057" y="2624359"/>
            <a:ext cx="4593773" cy="3177727"/>
          </a:xfrm>
          <a:prstGeom prst="rect">
            <a:avLst/>
          </a:prstGeom>
        </p:spPr>
      </p:pic>
    </p:spTree>
    <p:extLst>
      <p:ext uri="{BB962C8B-B14F-4D97-AF65-F5344CB8AC3E}">
        <p14:creationId xmlns:p14="http://schemas.microsoft.com/office/powerpoint/2010/main" val="7793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7E7"/>
        </a:solidFill>
        <a:effectLst/>
      </p:bgPr>
    </p:bg>
    <p:spTree>
      <p:nvGrpSpPr>
        <p:cNvPr id="1" name=""/>
        <p:cNvGrpSpPr/>
        <p:nvPr/>
      </p:nvGrpSpPr>
      <p:grpSpPr>
        <a:xfrm>
          <a:off x="0" y="0"/>
          <a:ext cx="0" cy="0"/>
          <a:chOff x="0" y="0"/>
          <a:chExt cx="0" cy="0"/>
        </a:xfrm>
      </p:grpSpPr>
      <p:pic>
        <p:nvPicPr>
          <p:cNvPr id="6" name="Google Shape;96;p1">
            <a:extLst>
              <a:ext uri="{FF2B5EF4-FFF2-40B4-BE49-F238E27FC236}">
                <a16:creationId xmlns:a16="http://schemas.microsoft.com/office/drawing/2014/main" id="{090A2438-0C50-7971-0639-AF43E998B172}"/>
              </a:ext>
            </a:extLst>
          </p:cNvPr>
          <p:cNvPicPr preferRelativeResize="0"/>
          <p:nvPr/>
        </p:nvPicPr>
        <p:blipFill rotWithShape="1">
          <a:blip r:embed="rId3">
            <a:alphaModFix/>
          </a:blip>
          <a:srcRect/>
          <a:stretch/>
        </p:blipFill>
        <p:spPr>
          <a:xfrm>
            <a:off x="193142" y="6156252"/>
            <a:ext cx="6228924" cy="553664"/>
          </a:xfrm>
          <a:prstGeom prst="rect">
            <a:avLst/>
          </a:prstGeom>
          <a:noFill/>
          <a:ln>
            <a:noFill/>
          </a:ln>
        </p:spPr>
      </p:pic>
      <p:sp>
        <p:nvSpPr>
          <p:cNvPr id="2" name="TextBox 1">
            <a:extLst>
              <a:ext uri="{FF2B5EF4-FFF2-40B4-BE49-F238E27FC236}">
                <a16:creationId xmlns:a16="http://schemas.microsoft.com/office/drawing/2014/main" id="{4CE289CD-6425-51BA-08FD-3DC9143B3BAD}"/>
              </a:ext>
            </a:extLst>
          </p:cNvPr>
          <p:cNvSpPr txBox="1"/>
          <p:nvPr/>
        </p:nvSpPr>
        <p:spPr>
          <a:xfrm>
            <a:off x="369454" y="232022"/>
            <a:ext cx="7848270" cy="830997"/>
          </a:xfrm>
          <a:prstGeom prst="rect">
            <a:avLst/>
          </a:prstGeom>
          <a:noFill/>
        </p:spPr>
        <p:txBody>
          <a:bodyPr wrap="square" rtlCol="0">
            <a:spAutoFit/>
          </a:bodyPr>
          <a:lstStyle/>
          <a:p>
            <a:r>
              <a:rPr lang="en-US" sz="4800" b="1" dirty="0">
                <a:solidFill>
                  <a:srgbClr val="1C509B"/>
                </a:solidFill>
              </a:rPr>
              <a:t>Results: Competencies</a:t>
            </a:r>
          </a:p>
        </p:txBody>
      </p:sp>
      <p:pic>
        <p:nvPicPr>
          <p:cNvPr id="11" name="Picture 10" descr="Teen girl studying with laptop">
            <a:extLst>
              <a:ext uri="{FF2B5EF4-FFF2-40B4-BE49-F238E27FC236}">
                <a16:creationId xmlns:a16="http://schemas.microsoft.com/office/drawing/2014/main" id="{8A9656F3-5DDB-4FB5-0309-F4D2379E5A83}"/>
              </a:ext>
            </a:extLst>
          </p:cNvPr>
          <p:cNvPicPr>
            <a:picLocks noChangeAspect="1"/>
          </p:cNvPicPr>
          <p:nvPr/>
        </p:nvPicPr>
        <p:blipFill rotWithShape="1">
          <a:blip r:embed="rId4">
            <a:extLst>
              <a:ext uri="{28A0092B-C50C-407E-A947-70E740481C1C}">
                <a14:useLocalDpi xmlns:a14="http://schemas.microsoft.com/office/drawing/2010/main" val="0"/>
              </a:ext>
            </a:extLst>
          </a:blip>
          <a:srcRect l="6933" t="-621" r="1566" b="17178"/>
          <a:stretch/>
        </p:blipFill>
        <p:spPr>
          <a:xfrm>
            <a:off x="7260781" y="2423580"/>
            <a:ext cx="4324466" cy="2629122"/>
          </a:xfrm>
          <a:prstGeom prst="rect">
            <a:avLst/>
          </a:prstGeom>
        </p:spPr>
      </p:pic>
      <p:sp>
        <p:nvSpPr>
          <p:cNvPr id="12" name="Content Placeholder 2">
            <a:extLst>
              <a:ext uri="{FF2B5EF4-FFF2-40B4-BE49-F238E27FC236}">
                <a16:creationId xmlns:a16="http://schemas.microsoft.com/office/drawing/2014/main" id="{AA2A0077-453F-3DA4-ECA8-AD5499A90F94}"/>
              </a:ext>
            </a:extLst>
          </p:cNvPr>
          <p:cNvSpPr txBox="1">
            <a:spLocks/>
          </p:cNvSpPr>
          <p:nvPr/>
        </p:nvSpPr>
        <p:spPr>
          <a:xfrm>
            <a:off x="369454" y="1211426"/>
            <a:ext cx="11545454" cy="646331"/>
          </a:xfrm>
          <a:prstGeom prst="rect">
            <a:avLst/>
          </a:prstGeom>
          <a:no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1C509B"/>
                </a:solidFill>
              </a:rPr>
              <a:t>At the beginning and end of each course, learners were asked to rate their skill level in various competencies using the scale: 0 - Not skilled at all; 1 - Beginning skill; 2 - Moderate skill; 3 - Advanced skill; 4 - Expert skill. </a:t>
            </a:r>
          </a:p>
        </p:txBody>
      </p:sp>
      <p:sp>
        <p:nvSpPr>
          <p:cNvPr id="13" name="Content Placeholder 2">
            <a:extLst>
              <a:ext uri="{FF2B5EF4-FFF2-40B4-BE49-F238E27FC236}">
                <a16:creationId xmlns:a16="http://schemas.microsoft.com/office/drawing/2014/main" id="{EDD9361F-DD8D-3E0C-9A6A-7AEB45C00DD4}"/>
              </a:ext>
            </a:extLst>
          </p:cNvPr>
          <p:cNvSpPr txBox="1">
            <a:spLocks/>
          </p:cNvSpPr>
          <p:nvPr/>
        </p:nvSpPr>
        <p:spPr>
          <a:xfrm>
            <a:off x="369454" y="2248904"/>
            <a:ext cx="6605065" cy="3340402"/>
          </a:xfrm>
          <a:prstGeom prst="rect">
            <a:avLst/>
          </a:prstGeom>
          <a:noFill/>
        </p:spPr>
        <p:txBody>
          <a:bodyPr vert="horz" wrap="square" lIns="91440" tIns="45720" rIns="91440" bIns="45720" rtlCol="0">
            <a:spAutoFit/>
          </a:bodyPr>
          <a:lst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a:lstStyle>
          <a:p>
            <a:pPr>
              <a:buFont typeface="Wingdings" panose="05000000000000000000" pitchFamily="2" charset="2"/>
              <a:buChar char="Ø"/>
            </a:pPr>
            <a:r>
              <a:rPr lang="en-US" sz="2400" dirty="0">
                <a:solidFill>
                  <a:srgbClr val="1C509B"/>
                </a:solidFill>
              </a:rPr>
              <a:t>All competencies were significantly improved after taking the associated course (p &lt; .001)</a:t>
            </a:r>
          </a:p>
          <a:p>
            <a:pPr>
              <a:buFont typeface="Wingdings" panose="05000000000000000000" pitchFamily="2" charset="2"/>
              <a:buChar char="Ø"/>
            </a:pPr>
            <a:r>
              <a:rPr lang="en-US" sz="2400" dirty="0">
                <a:solidFill>
                  <a:srgbClr val="1C509B"/>
                </a:solidFill>
              </a:rPr>
              <a:t>Many participants reported no experience or beginning experience skill level in key behavioral health competencies in the pre-course assessment</a:t>
            </a:r>
          </a:p>
          <a:p>
            <a:pPr>
              <a:buFont typeface="Wingdings" panose="05000000000000000000" pitchFamily="2" charset="2"/>
              <a:buChar char="Ø"/>
            </a:pPr>
            <a:r>
              <a:rPr lang="en-US" sz="2400" dirty="0">
                <a:solidFill>
                  <a:srgbClr val="1C509B"/>
                </a:solidFill>
              </a:rPr>
              <a:t>After taking the BHA certificate program, the proportion of participants reporting moderate to advanced skills increased</a:t>
            </a:r>
          </a:p>
        </p:txBody>
      </p:sp>
    </p:spTree>
    <p:extLst>
      <p:ext uri="{BB962C8B-B14F-4D97-AF65-F5344CB8AC3E}">
        <p14:creationId xmlns:p14="http://schemas.microsoft.com/office/powerpoint/2010/main" val="16422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c107907b-807b-47ff-9153-ac9072a3250a" xsi:nil="true"/>
    <lcf76f155ced4ddcb4097134ff3c332f xmlns="07755b4c-37fe-43a6-8885-07fca7f2e3f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735F0AD4370CC4D8F3FB071A6FA7010" ma:contentTypeVersion="15" ma:contentTypeDescription="Create a new document." ma:contentTypeScope="" ma:versionID="99886f086f2309d8220dbbcec34aba98">
  <xsd:schema xmlns:xsd="http://www.w3.org/2001/XMLSchema" xmlns:xs="http://www.w3.org/2001/XMLSchema" xmlns:p="http://schemas.microsoft.com/office/2006/metadata/properties" xmlns:ns2="07755b4c-37fe-43a6-8885-07fca7f2e3f4" xmlns:ns3="c107907b-807b-47ff-9153-ac9072a3250a" targetNamespace="http://schemas.microsoft.com/office/2006/metadata/properties" ma:root="true" ma:fieldsID="a2868b4c2bad9f3579fbf8c725384b85" ns2:_="" ns3:_="">
    <xsd:import namespace="07755b4c-37fe-43a6-8885-07fca7f2e3f4"/>
    <xsd:import namespace="c107907b-807b-47ff-9153-ac9072a3250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755b4c-37fe-43a6-8885-07fca7f2e3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30fdde71-3d84-4f2a-8a39-a81d5da30a6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107907b-807b-47ff-9153-ac9072a3250a"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d06e73c9-a438-4758-993c-428114213033}" ma:internalName="TaxCatchAll" ma:showField="CatchAllData" ma:web="c107907b-807b-47ff-9153-ac9072a3250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5347F57-B429-460C-B17D-AADC49050701}">
  <ds:schemaRefs>
    <ds:schemaRef ds:uri="http://schemas.microsoft.com/sharepoint/v3/contenttype/forms"/>
  </ds:schemaRefs>
</ds:datastoreItem>
</file>

<file path=customXml/itemProps2.xml><?xml version="1.0" encoding="utf-8"?>
<ds:datastoreItem xmlns:ds="http://schemas.openxmlformats.org/officeDocument/2006/customXml" ds:itemID="{C90057EE-3BE8-463E-9A41-9FA731B7EC2A}">
  <ds:schemaRefs>
    <ds:schemaRef ds:uri="http://schemas.microsoft.com/office/2006/documentManagement/types"/>
    <ds:schemaRef ds:uri="http://schemas.microsoft.com/office/infopath/2007/PartnerControls"/>
    <ds:schemaRef ds:uri="http://purl.org/dc/terms/"/>
    <ds:schemaRef ds:uri="http://purl.org/dc/elements/1.1/"/>
    <ds:schemaRef ds:uri="http://purl.org/dc/dcmitype/"/>
    <ds:schemaRef ds:uri="http://schemas.openxmlformats.org/package/2006/metadata/core-properties"/>
    <ds:schemaRef ds:uri="c107907b-807b-47ff-9153-ac9072a3250a"/>
    <ds:schemaRef ds:uri="07755b4c-37fe-43a6-8885-07fca7f2e3f4"/>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0E53249F-BB8D-48E6-AD7B-B7C39BBC43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755b4c-37fe-43a6-8885-07fca7f2e3f4"/>
    <ds:schemaRef ds:uri="c107907b-807b-47ff-9153-ac9072a325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1642</TotalTime>
  <Words>2800</Words>
  <Application>Microsoft Office PowerPoint</Application>
  <PresentationFormat>Widescreen</PresentationFormat>
  <Paragraphs>311</Paragraphs>
  <Slides>31</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Boston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Wilson, Annalee</dc:creator>
  <cp:lastModifiedBy>Wilson, Annalee</cp:lastModifiedBy>
  <cp:revision>6</cp:revision>
  <dcterms:created xsi:type="dcterms:W3CDTF">2023-09-15T19:46:01Z</dcterms:created>
  <dcterms:modified xsi:type="dcterms:W3CDTF">2024-02-20T18:13:40Z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0x0101009735F0AD4370CC4D8F3FB071A6FA7010</vt:lpwstr>
  </property>
  <property fmtid="{D5CDD505-2E9C-101B-9397-08002B2CF9AE}" pid="3" name="MediaServiceImageTags">
    <vt:lpwstr/>
  </property>
</Properties>
</file>